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502" r:id="rId5"/>
    <p:sldId id="500" r:id="rId6"/>
    <p:sldId id="473" r:id="rId7"/>
    <p:sldId id="474" r:id="rId8"/>
    <p:sldId id="490" r:id="rId9"/>
    <p:sldId id="286" r:id="rId10"/>
    <p:sldId id="491" r:id="rId11"/>
    <p:sldId id="492" r:id="rId12"/>
    <p:sldId id="493" r:id="rId13"/>
    <p:sldId id="494" r:id="rId14"/>
    <p:sldId id="495" r:id="rId15"/>
    <p:sldId id="289" r:id="rId16"/>
    <p:sldId id="496" r:id="rId17"/>
    <p:sldId id="290" r:id="rId18"/>
    <p:sldId id="291" r:id="rId19"/>
    <p:sldId id="497" r:id="rId20"/>
    <p:sldId id="498" r:id="rId21"/>
    <p:sldId id="499" r:id="rId22"/>
    <p:sldId id="503" r:id="rId23"/>
    <p:sldId id="504" r:id="rId24"/>
    <p:sldId id="505" r:id="rId25"/>
    <p:sldId id="296" r:id="rId26"/>
  </p:sldIdLst>
  <p:sldSz cx="9144000" cy="6858000" type="screen4x3"/>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0">
          <p15:clr>
            <a:srgbClr val="A4A3A4"/>
          </p15:clr>
        </p15:guide>
        <p15:guide id="2" pos="45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AFC5"/>
    <a:srgbClr val="135578"/>
    <a:srgbClr val="527898"/>
    <a:srgbClr val="507898"/>
    <a:srgbClr val="5278B6"/>
    <a:srgbClr val="3478B6"/>
    <a:srgbClr val="7D9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0" autoAdjust="0"/>
    <p:restoredTop sz="88010" autoAdjust="0"/>
  </p:normalViewPr>
  <p:slideViewPr>
    <p:cSldViewPr snapToGrid="0">
      <p:cViewPr varScale="1">
        <p:scale>
          <a:sx n="92" d="100"/>
          <a:sy n="92" d="100"/>
        </p:scale>
        <p:origin x="1992" y="78"/>
      </p:cViewPr>
      <p:guideLst>
        <p:guide orient="horz" pos="1530"/>
        <p:guide pos="452"/>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335B2-B55E-43A4-8D94-3C818C6038EA}"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endParaRPr lang="en-US"/>
        </a:p>
      </dgm:t>
    </dgm:pt>
    <dgm:pt modelId="{116B9192-60C9-45A7-AFBE-AF255A122C85}" type="parTrans" cxnId="{77683539-F0D7-4B21-B4E4-C4F5F623B068}">
      <dgm:prSet/>
      <dgm:spPr/>
      <dgm:t>
        <a:bodyPr/>
        <a:lstStyle/>
        <a:p>
          <a:endParaRPr lang="en-US">
            <a:latin typeface="Century Gothic" panose="020B0502020202020204" pitchFamily="34" charset="0"/>
          </a:endParaRPr>
        </a:p>
      </dgm:t>
    </dgm:pt>
    <dgm:pt modelId="{8CD77B61-10FA-4961-AC56-BFE2316754D0}">
      <dgm:prSet phldrT="[Text]" custT="1">
        <dgm:style>
          <a:lnRef idx="2">
            <a:schemeClr val="accent4"/>
          </a:lnRef>
          <a:fillRef idx="1">
            <a:schemeClr val="lt1"/>
          </a:fillRef>
          <a:effectRef idx="0">
            <a:schemeClr val="accent4"/>
          </a:effectRef>
          <a:fontRef idx="minor">
            <a:schemeClr val="dk1"/>
          </a:fontRef>
        </dgm:style>
      </dgm:prSet>
      <dgm:spPr>
        <a:ln w="38100">
          <a:solidFill>
            <a:srgbClr val="527898"/>
          </a:solidFill>
        </a:ln>
      </dgm:spPr>
      <dgm:t>
        <a:bodyPr/>
        <a:lstStyle/>
        <a:p>
          <a:r>
            <a:rPr lang="en-US" sz="2200" b="1">
              <a:latin typeface="+mn-lt"/>
              <a:ea typeface="Malgun Gothic" pitchFamily="34" charset="-127"/>
            </a:rPr>
            <a:t>HSAs may reimburse any qualified health expense of the:</a:t>
          </a:r>
        </a:p>
      </dgm:t>
    </dgm:pt>
    <dgm:pt modelId="{4978899E-F05C-4AC2-8475-2BA019D31B1A}" type="parTrans" cxnId="{01452F75-E147-4869-896F-F1CE45A0FE9A}">
      <dgm:prSet>
        <dgm:style>
          <a:lnRef idx="3">
            <a:schemeClr val="accent1"/>
          </a:lnRef>
          <a:fillRef idx="0">
            <a:schemeClr val="accent1"/>
          </a:fillRef>
          <a:effectRef idx="2">
            <a:schemeClr val="accent1"/>
          </a:effectRef>
          <a:fontRef idx="minor">
            <a:schemeClr val="tx1"/>
          </a:fontRef>
        </dgm:style>
      </dgm:prSet>
      <dgm:spPr>
        <a:ln>
          <a:solidFill>
            <a:srgbClr val="527898"/>
          </a:solidFill>
        </a:ln>
      </dgm:spPr>
      <dgm:t>
        <a:bodyPr/>
        <a:lstStyle/>
        <a:p>
          <a:endParaRPr lang="en-US">
            <a:latin typeface="Century Gothic" panose="020B0502020202020204" pitchFamily="34" charset="0"/>
            <a:ea typeface="Malgun Gothic" pitchFamily="34" charset="-127"/>
          </a:endParaRPr>
        </a:p>
      </dgm:t>
    </dgm:pt>
    <dgm:pt modelId="{6DAE8BD5-4749-4115-9710-A997EFBE5EE8}">
      <dgm:prSet phldrT="[Text]" custT="1"/>
      <dgm:spPr>
        <a:solidFill>
          <a:srgbClr val="527898"/>
        </a:solidFill>
      </dgm:spPr>
      <dgm:t>
        <a:bodyPr/>
        <a:lstStyle/>
        <a:p>
          <a:pPr>
            <a:lnSpc>
              <a:spcPct val="100000"/>
            </a:lnSpc>
            <a:spcAft>
              <a:spcPct val="0"/>
            </a:spcAft>
          </a:pPr>
          <a:r>
            <a:rPr lang="en-US" sz="2000" b="1">
              <a:latin typeface="+mn-lt"/>
              <a:ea typeface="Malgun Gothic" pitchFamily="34" charset="-127"/>
            </a:rPr>
            <a:t>Account holder </a:t>
          </a:r>
        </a:p>
        <a:p>
          <a:pPr>
            <a:lnSpc>
              <a:spcPct val="100000"/>
            </a:lnSpc>
            <a:spcAft>
              <a:spcPct val="0"/>
            </a:spcAft>
          </a:pPr>
          <a:r>
            <a:rPr lang="en-US" sz="2000" b="1">
              <a:latin typeface="+mn-lt"/>
              <a:ea typeface="Malgun Gothic" pitchFamily="34" charset="-127"/>
            </a:rPr>
            <a:t>(i.e. employee)</a:t>
          </a:r>
        </a:p>
      </dgm:t>
    </dgm:pt>
    <dgm:pt modelId="{0E623B88-DBCD-4629-9A51-A8307F1F00A5}" type="sibTrans" cxnId="{01452F75-E147-4869-896F-F1CE45A0FE9A}">
      <dgm:prSet/>
      <dgm:spPr/>
      <dgm:t>
        <a:bodyPr/>
        <a:lstStyle/>
        <a:p>
          <a:endParaRPr lang="en-US">
            <a:latin typeface="Century Gothic" panose="020B0502020202020204" pitchFamily="34" charset="0"/>
          </a:endParaRPr>
        </a:p>
      </dgm:t>
    </dgm:pt>
    <dgm:pt modelId="{C487E757-544F-4E41-A586-ED799D8FC803}" type="parTrans" cxnId="{1C8ECB2A-C5F9-4369-AC29-CA9D3815EED5}">
      <dgm:prSet>
        <dgm:style>
          <a:lnRef idx="3">
            <a:schemeClr val="accent1"/>
          </a:lnRef>
          <a:fillRef idx="0">
            <a:schemeClr val="accent1"/>
          </a:fillRef>
          <a:effectRef idx="2">
            <a:schemeClr val="accent1"/>
          </a:effectRef>
          <a:fontRef idx="minor">
            <a:schemeClr val="tx1"/>
          </a:fontRef>
        </dgm:style>
      </dgm:prSet>
      <dgm:spPr>
        <a:ln>
          <a:solidFill>
            <a:srgbClr val="527898"/>
          </a:solidFill>
        </a:ln>
      </dgm:spPr>
      <dgm:t>
        <a:bodyPr/>
        <a:lstStyle/>
        <a:p>
          <a:endParaRPr lang="en-US">
            <a:latin typeface="Century Gothic" panose="020B0502020202020204" pitchFamily="34" charset="0"/>
            <a:ea typeface="Malgun Gothic" pitchFamily="34" charset="-127"/>
          </a:endParaRPr>
        </a:p>
      </dgm:t>
    </dgm:pt>
    <dgm:pt modelId="{1ED436C1-2D14-479E-8073-B886C3625153}">
      <dgm:prSet phldrT="[Text]" custT="1"/>
      <dgm:spPr>
        <a:solidFill>
          <a:srgbClr val="527898"/>
        </a:solidFill>
      </dgm:spPr>
      <dgm:t>
        <a:bodyPr/>
        <a:lstStyle/>
        <a:p>
          <a:pPr>
            <a:lnSpc>
              <a:spcPct val="100000"/>
            </a:lnSpc>
            <a:spcAft>
              <a:spcPct val="0"/>
            </a:spcAft>
          </a:pPr>
          <a:r>
            <a:rPr lang="en-US" sz="2000" b="1">
              <a:latin typeface="+mn-lt"/>
              <a:ea typeface="Malgun Gothic" pitchFamily="34" charset="-127"/>
            </a:rPr>
            <a:t>Account holder’s legal spouse</a:t>
          </a:r>
        </a:p>
      </dgm:t>
    </dgm:pt>
    <dgm:pt modelId="{3A27B7CD-500B-413B-AB18-250C49A6DC9C}" type="sibTrans" cxnId="{1C8ECB2A-C5F9-4369-AC29-CA9D3815EED5}">
      <dgm:prSet/>
      <dgm:spPr/>
      <dgm:t>
        <a:bodyPr/>
        <a:lstStyle/>
        <a:p>
          <a:endParaRPr lang="en-US">
            <a:latin typeface="Century Gothic" panose="020B0502020202020204" pitchFamily="34" charset="0"/>
          </a:endParaRPr>
        </a:p>
      </dgm:t>
    </dgm:pt>
    <dgm:pt modelId="{90130FB7-729C-495C-A62F-D0CFD3999DDA}" type="parTrans" cxnId="{48944E7F-9031-4F20-9CDA-4D6D3827F78B}">
      <dgm:prSet>
        <dgm:style>
          <a:lnRef idx="3">
            <a:schemeClr val="accent1"/>
          </a:lnRef>
          <a:fillRef idx="0">
            <a:schemeClr val="accent1"/>
          </a:fillRef>
          <a:effectRef idx="2">
            <a:schemeClr val="accent1"/>
          </a:effectRef>
          <a:fontRef idx="minor">
            <a:schemeClr val="tx1"/>
          </a:fontRef>
        </dgm:style>
      </dgm:prSet>
      <dgm:spPr>
        <a:ln>
          <a:solidFill>
            <a:srgbClr val="527898"/>
          </a:solidFill>
        </a:ln>
      </dgm:spPr>
      <dgm:t>
        <a:bodyPr/>
        <a:lstStyle/>
        <a:p>
          <a:endParaRPr lang="en-US">
            <a:latin typeface="Century Gothic" panose="020B0502020202020204" pitchFamily="34" charset="0"/>
            <a:ea typeface="Malgun Gothic" pitchFamily="34" charset="-127"/>
          </a:endParaRPr>
        </a:p>
      </dgm:t>
    </dgm:pt>
    <dgm:pt modelId="{209AF85C-0CDD-41BD-8EEB-ED9B9EB5E275}">
      <dgm:prSet phldrT="[Text]" custT="1"/>
      <dgm:spPr>
        <a:solidFill>
          <a:srgbClr val="527898"/>
        </a:solidFill>
      </dgm:spPr>
      <dgm:t>
        <a:bodyPr/>
        <a:lstStyle/>
        <a:p>
          <a:pPr>
            <a:lnSpc>
              <a:spcPct val="100000"/>
            </a:lnSpc>
            <a:spcAft>
              <a:spcPct val="0"/>
            </a:spcAft>
          </a:pPr>
          <a:r>
            <a:rPr lang="en-US" sz="1800" b="1">
              <a:latin typeface="+mn-lt"/>
              <a:ea typeface="Malgun Gothic" pitchFamily="34" charset="-127"/>
            </a:rPr>
            <a:t>Any tax dependents </a:t>
          </a:r>
        </a:p>
        <a:p>
          <a:pPr>
            <a:lnSpc>
              <a:spcPct val="100000"/>
            </a:lnSpc>
            <a:spcAft>
              <a:spcPct val="0"/>
            </a:spcAft>
          </a:pPr>
          <a:r>
            <a:rPr lang="en-US" sz="1800" b="1">
              <a:latin typeface="+mn-lt"/>
              <a:ea typeface="Malgun Gothic" pitchFamily="34" charset="-127"/>
            </a:rPr>
            <a:t>of the account holder</a:t>
          </a:r>
        </a:p>
      </dgm:t>
    </dgm:pt>
    <dgm:pt modelId="{E419B43E-A87A-4CD1-8BD8-4532F682C22E}" type="sibTrans" cxnId="{48944E7F-9031-4F20-9CDA-4D6D3827F78B}">
      <dgm:prSet/>
      <dgm:spPr/>
      <dgm:t>
        <a:bodyPr/>
        <a:lstStyle/>
        <a:p>
          <a:endParaRPr lang="en-US">
            <a:latin typeface="Century Gothic" panose="020B0502020202020204" pitchFamily="34" charset="0"/>
          </a:endParaRPr>
        </a:p>
      </dgm:t>
    </dgm:pt>
    <dgm:pt modelId="{BB20B884-DB5D-4A51-8F2E-3F4365DA2746}" type="sibTrans" cxnId="{77683539-F0D7-4B21-B4E4-C4F5F623B068}">
      <dgm:prSet/>
      <dgm:spPr/>
      <dgm:t>
        <a:bodyPr/>
        <a:lstStyle/>
        <a:p>
          <a:endParaRPr lang="en-US">
            <a:latin typeface="Century Gothic" panose="020B0502020202020204" pitchFamily="34" charset="0"/>
          </a:endParaRPr>
        </a:p>
      </dgm:t>
    </dgm:pt>
    <dgm:pt modelId="{268F89E0-EAFB-48CB-BD22-B0570E46D584}" type="pres">
      <dgm:prSet presAssocID="{B8E335B2-B55E-43A4-8D94-3C818C6038EA}" presName="hierChild1" presStyleCnt="0">
        <dgm:presLayoutVars>
          <dgm:orgChart val="1"/>
          <dgm:chPref val="1"/>
          <dgm:dir/>
          <dgm:animOne val="branch"/>
          <dgm:animLvl val="lvl"/>
          <dgm:resizeHandles/>
        </dgm:presLayoutVars>
      </dgm:prSet>
      <dgm:spPr/>
    </dgm:pt>
    <dgm:pt modelId="{BC187FE6-D088-4002-B768-3E19D250EE12}" type="pres">
      <dgm:prSet presAssocID="{8CD77B61-10FA-4961-AC56-BFE2316754D0}" presName="hierRoot1" presStyleCnt="0">
        <dgm:presLayoutVars>
          <dgm:hierBranch val="init"/>
        </dgm:presLayoutVars>
      </dgm:prSet>
      <dgm:spPr/>
    </dgm:pt>
    <dgm:pt modelId="{717CB33E-9B23-4D61-8AA6-7C61D05BECD0}" type="pres">
      <dgm:prSet presAssocID="{8CD77B61-10FA-4961-AC56-BFE2316754D0}" presName="rootComposite1" presStyleCnt="0"/>
      <dgm:spPr/>
    </dgm:pt>
    <dgm:pt modelId="{4F9A2A95-C971-4F9D-B75E-EF8F6C04EAF0}" type="pres">
      <dgm:prSet presAssocID="{8CD77B61-10FA-4961-AC56-BFE2316754D0}" presName="rootText1" presStyleLbl="node0" presStyleIdx="0" presStyleCnt="1" custScaleX="226274" custLinFactNeighborX="-40055" custLinFactNeighborY="-23407">
        <dgm:presLayoutVars>
          <dgm:chPref val="3"/>
        </dgm:presLayoutVars>
      </dgm:prSet>
      <dgm:spPr/>
    </dgm:pt>
    <dgm:pt modelId="{D7687E4B-27AD-4A46-B6EF-73EF5E1E4D68}" type="pres">
      <dgm:prSet presAssocID="{8CD77B61-10FA-4961-AC56-BFE2316754D0}" presName="rootConnector1" presStyleLbl="node1" presStyleIdx="0" presStyleCnt="0"/>
      <dgm:spPr/>
    </dgm:pt>
    <dgm:pt modelId="{CD361DCC-3B61-4582-A720-C2DECE707EC9}" type="pres">
      <dgm:prSet presAssocID="{8CD77B61-10FA-4961-AC56-BFE2316754D0}" presName="hierChild2" presStyleCnt="0"/>
      <dgm:spPr/>
    </dgm:pt>
    <dgm:pt modelId="{56E13C5E-89C4-4261-9114-A1E025404B60}" type="pres">
      <dgm:prSet presAssocID="{4978899E-F05C-4AC2-8475-2BA019D31B1A}" presName="Name37" presStyleLbl="parChTrans1D2" presStyleIdx="0" presStyleCnt="3"/>
      <dgm:spPr/>
    </dgm:pt>
    <dgm:pt modelId="{970ADE92-936B-48BD-A079-A24F33E67D37}" type="pres">
      <dgm:prSet presAssocID="{6DAE8BD5-4749-4115-9710-A997EFBE5EE8}" presName="hierRoot2" presStyleCnt="0">
        <dgm:presLayoutVars>
          <dgm:hierBranch val="init"/>
        </dgm:presLayoutVars>
      </dgm:prSet>
      <dgm:spPr/>
    </dgm:pt>
    <dgm:pt modelId="{3D3491FF-8628-4960-9021-13DE7A87A170}" type="pres">
      <dgm:prSet presAssocID="{6DAE8BD5-4749-4115-9710-A997EFBE5EE8}" presName="rootComposite" presStyleCnt="0"/>
      <dgm:spPr/>
    </dgm:pt>
    <dgm:pt modelId="{668A2D47-EBCD-4936-9FE6-3AF720469DCB}" type="pres">
      <dgm:prSet presAssocID="{6DAE8BD5-4749-4115-9710-A997EFBE5EE8}" presName="rootText" presStyleLbl="node2" presStyleIdx="0" presStyleCnt="3" custLinFactNeighborX="23" custLinFactNeighborY="10671">
        <dgm:presLayoutVars>
          <dgm:chPref val="3"/>
        </dgm:presLayoutVars>
      </dgm:prSet>
      <dgm:spPr/>
    </dgm:pt>
    <dgm:pt modelId="{90AB9B50-B730-4AFF-AA3D-F072F34D65B8}" type="pres">
      <dgm:prSet presAssocID="{6DAE8BD5-4749-4115-9710-A997EFBE5EE8}" presName="rootConnector" presStyleLbl="node2" presStyleIdx="0" presStyleCnt="3"/>
      <dgm:spPr/>
    </dgm:pt>
    <dgm:pt modelId="{568C17D4-AE6E-4017-84E9-B4D719DE5A4B}" type="pres">
      <dgm:prSet presAssocID="{6DAE8BD5-4749-4115-9710-A997EFBE5EE8}" presName="hierChild4" presStyleCnt="0"/>
      <dgm:spPr/>
    </dgm:pt>
    <dgm:pt modelId="{3AC86A87-179C-4056-A57A-7D135DD9685D}" type="pres">
      <dgm:prSet presAssocID="{6DAE8BD5-4749-4115-9710-A997EFBE5EE8}" presName="hierChild5" presStyleCnt="0"/>
      <dgm:spPr/>
    </dgm:pt>
    <dgm:pt modelId="{E76EA376-BAC6-40BE-8BA1-50BE4DBEA9A6}" type="pres">
      <dgm:prSet presAssocID="{C487E757-544F-4E41-A586-ED799D8FC803}" presName="Name37" presStyleLbl="parChTrans1D2" presStyleIdx="1" presStyleCnt="3"/>
      <dgm:spPr/>
    </dgm:pt>
    <dgm:pt modelId="{D1C2C1A5-CF89-44AE-9DAB-AF309CDFB9B4}" type="pres">
      <dgm:prSet presAssocID="{1ED436C1-2D14-479E-8073-B886C3625153}" presName="hierRoot2" presStyleCnt="0">
        <dgm:presLayoutVars>
          <dgm:hierBranch val="init"/>
        </dgm:presLayoutVars>
      </dgm:prSet>
      <dgm:spPr/>
    </dgm:pt>
    <dgm:pt modelId="{6D383DE3-0D6B-4E99-A3C1-0F16587DFD4E}" type="pres">
      <dgm:prSet presAssocID="{1ED436C1-2D14-479E-8073-B886C3625153}" presName="rootComposite" presStyleCnt="0"/>
      <dgm:spPr/>
    </dgm:pt>
    <dgm:pt modelId="{0B8CF0F3-171A-4E94-8FD5-29A17C2FB146}" type="pres">
      <dgm:prSet presAssocID="{1ED436C1-2D14-479E-8073-B886C3625153}" presName="rootText" presStyleLbl="node2" presStyleIdx="1" presStyleCnt="3" custLinFactNeighborX="2517" custLinFactNeighborY="10671">
        <dgm:presLayoutVars>
          <dgm:chPref val="3"/>
        </dgm:presLayoutVars>
      </dgm:prSet>
      <dgm:spPr/>
    </dgm:pt>
    <dgm:pt modelId="{D0E7B869-726C-4F35-8CC6-67C1C12A5C56}" type="pres">
      <dgm:prSet presAssocID="{1ED436C1-2D14-479E-8073-B886C3625153}" presName="rootConnector" presStyleLbl="node2" presStyleIdx="1" presStyleCnt="3"/>
      <dgm:spPr/>
    </dgm:pt>
    <dgm:pt modelId="{3E751ACF-282F-4D3B-979A-D8BF52E5B18D}" type="pres">
      <dgm:prSet presAssocID="{1ED436C1-2D14-479E-8073-B886C3625153}" presName="hierChild4" presStyleCnt="0"/>
      <dgm:spPr/>
    </dgm:pt>
    <dgm:pt modelId="{6975ABE5-AFDE-49BD-9A20-88570D3663EE}" type="pres">
      <dgm:prSet presAssocID="{1ED436C1-2D14-479E-8073-B886C3625153}" presName="hierChild5" presStyleCnt="0"/>
      <dgm:spPr/>
    </dgm:pt>
    <dgm:pt modelId="{B1DB9C12-F80C-474A-8A58-8DC8C66CA338}" type="pres">
      <dgm:prSet presAssocID="{90130FB7-729C-495C-A62F-D0CFD3999DDA}" presName="Name37" presStyleLbl="parChTrans1D2" presStyleIdx="2" presStyleCnt="3"/>
      <dgm:spPr/>
    </dgm:pt>
    <dgm:pt modelId="{9BC5A127-384A-4FE6-B85C-78B46FDC5FD6}" type="pres">
      <dgm:prSet presAssocID="{209AF85C-0CDD-41BD-8EEB-ED9B9EB5E275}" presName="hierRoot2" presStyleCnt="0">
        <dgm:presLayoutVars>
          <dgm:hierBranch val="init"/>
        </dgm:presLayoutVars>
      </dgm:prSet>
      <dgm:spPr/>
    </dgm:pt>
    <dgm:pt modelId="{056CA25F-BF22-4E7A-A1D4-75FE9EC407D8}" type="pres">
      <dgm:prSet presAssocID="{209AF85C-0CDD-41BD-8EEB-ED9B9EB5E275}" presName="rootComposite" presStyleCnt="0"/>
      <dgm:spPr/>
    </dgm:pt>
    <dgm:pt modelId="{10422C3E-ECEB-49F3-892B-A30B10D7D5D5}" type="pres">
      <dgm:prSet presAssocID="{209AF85C-0CDD-41BD-8EEB-ED9B9EB5E275}" presName="rootText" presStyleLbl="node2" presStyleIdx="2" presStyleCnt="3" custLinFactNeighborX="23" custLinFactNeighborY="10671">
        <dgm:presLayoutVars>
          <dgm:chPref val="3"/>
        </dgm:presLayoutVars>
      </dgm:prSet>
      <dgm:spPr/>
    </dgm:pt>
    <dgm:pt modelId="{68F553F9-5C60-4722-967B-B4CD2B69124D}" type="pres">
      <dgm:prSet presAssocID="{209AF85C-0CDD-41BD-8EEB-ED9B9EB5E275}" presName="rootConnector" presStyleLbl="node2" presStyleIdx="2" presStyleCnt="3"/>
      <dgm:spPr/>
    </dgm:pt>
    <dgm:pt modelId="{C959BD51-B889-4CDE-959E-397FB266C188}" type="pres">
      <dgm:prSet presAssocID="{209AF85C-0CDD-41BD-8EEB-ED9B9EB5E275}" presName="hierChild4" presStyleCnt="0"/>
      <dgm:spPr/>
    </dgm:pt>
    <dgm:pt modelId="{6841D277-3560-47F5-B25F-AE9538A50D4F}" type="pres">
      <dgm:prSet presAssocID="{209AF85C-0CDD-41BD-8EEB-ED9B9EB5E275}" presName="hierChild5" presStyleCnt="0"/>
      <dgm:spPr/>
    </dgm:pt>
    <dgm:pt modelId="{EF62F088-EDC7-4240-B3AB-123C7599654A}" type="pres">
      <dgm:prSet presAssocID="{8CD77B61-10FA-4961-AC56-BFE2316754D0}" presName="hierChild3" presStyleCnt="0"/>
      <dgm:spPr/>
    </dgm:pt>
  </dgm:ptLst>
  <dgm:cxnLst>
    <dgm:cxn modelId="{154B6F04-7A8F-42AA-9A3A-0A7D453F96FE}" type="presOf" srcId="{209AF85C-0CDD-41BD-8EEB-ED9B9EB5E275}" destId="{68F553F9-5C60-4722-967B-B4CD2B69124D}" srcOrd="1" destOrd="0" presId="urn:microsoft.com/office/officeart/2005/8/layout/orgChart1"/>
    <dgm:cxn modelId="{CA037210-F3C5-40A0-8A5C-8E1D0EDA949F}" type="presOf" srcId="{C487E757-544F-4E41-A586-ED799D8FC803}" destId="{E76EA376-BAC6-40BE-8BA1-50BE4DBEA9A6}" srcOrd="0" destOrd="0" presId="urn:microsoft.com/office/officeart/2005/8/layout/orgChart1"/>
    <dgm:cxn modelId="{A16BE420-A581-4B4F-B352-4838D0F5964B}" type="presOf" srcId="{8CD77B61-10FA-4961-AC56-BFE2316754D0}" destId="{D7687E4B-27AD-4A46-B6EF-73EF5E1E4D68}" srcOrd="1" destOrd="0" presId="urn:microsoft.com/office/officeart/2005/8/layout/orgChart1"/>
    <dgm:cxn modelId="{7C1F7722-F4D3-49C4-894D-0D2EA1C184D3}" type="presOf" srcId="{4978899E-F05C-4AC2-8475-2BA019D31B1A}" destId="{56E13C5E-89C4-4261-9114-A1E025404B60}" srcOrd="0" destOrd="0" presId="urn:microsoft.com/office/officeart/2005/8/layout/orgChart1"/>
    <dgm:cxn modelId="{1C8ECB2A-C5F9-4369-AC29-CA9D3815EED5}" srcId="{8CD77B61-10FA-4961-AC56-BFE2316754D0}" destId="{1ED436C1-2D14-479E-8073-B886C3625153}" srcOrd="1" destOrd="0" parTransId="{C487E757-544F-4E41-A586-ED799D8FC803}" sibTransId="{3A27B7CD-500B-413B-AB18-250C49A6DC9C}"/>
    <dgm:cxn modelId="{77683539-F0D7-4B21-B4E4-C4F5F623B068}" srcId="{B8E335B2-B55E-43A4-8D94-3C818C6038EA}" destId="{8CD77B61-10FA-4961-AC56-BFE2316754D0}" srcOrd="0" destOrd="0" parTransId="{116B9192-60C9-45A7-AFBE-AF255A122C85}" sibTransId="{BB20B884-DB5D-4A51-8F2E-3F4365DA2746}"/>
    <dgm:cxn modelId="{F3199739-2D17-47F1-AA02-A5EBDE587A7A}" type="presOf" srcId="{6DAE8BD5-4749-4115-9710-A997EFBE5EE8}" destId="{90AB9B50-B730-4AFF-AA3D-F072F34D65B8}" srcOrd="1" destOrd="0" presId="urn:microsoft.com/office/officeart/2005/8/layout/orgChart1"/>
    <dgm:cxn modelId="{B89CAE3A-F43B-4A31-AA7C-77D3B98D8B8A}" type="presOf" srcId="{90130FB7-729C-495C-A62F-D0CFD3999DDA}" destId="{B1DB9C12-F80C-474A-8A58-8DC8C66CA338}" srcOrd="0" destOrd="0" presId="urn:microsoft.com/office/officeart/2005/8/layout/orgChart1"/>
    <dgm:cxn modelId="{0A4CA842-107A-43B4-B011-9D0EB635D647}" type="presOf" srcId="{8CD77B61-10FA-4961-AC56-BFE2316754D0}" destId="{4F9A2A95-C971-4F9D-B75E-EF8F6C04EAF0}" srcOrd="0" destOrd="0" presId="urn:microsoft.com/office/officeart/2005/8/layout/orgChart1"/>
    <dgm:cxn modelId="{9BE99663-0144-48DA-B04E-9D163C7A28A0}" type="presOf" srcId="{6DAE8BD5-4749-4115-9710-A997EFBE5EE8}" destId="{668A2D47-EBCD-4936-9FE6-3AF720469DCB}" srcOrd="0" destOrd="0" presId="urn:microsoft.com/office/officeart/2005/8/layout/orgChart1"/>
    <dgm:cxn modelId="{4B7A8044-7F55-4AC6-998E-E4066E4D3BFC}" type="presOf" srcId="{B8E335B2-B55E-43A4-8D94-3C818C6038EA}" destId="{268F89E0-EAFB-48CB-BD22-B0570E46D584}" srcOrd="0" destOrd="0" presId="urn:microsoft.com/office/officeart/2005/8/layout/orgChart1"/>
    <dgm:cxn modelId="{01452F75-E147-4869-896F-F1CE45A0FE9A}" srcId="{8CD77B61-10FA-4961-AC56-BFE2316754D0}" destId="{6DAE8BD5-4749-4115-9710-A997EFBE5EE8}" srcOrd="0" destOrd="0" parTransId="{4978899E-F05C-4AC2-8475-2BA019D31B1A}" sibTransId="{0E623B88-DBCD-4629-9A51-A8307F1F00A5}"/>
    <dgm:cxn modelId="{48944E7F-9031-4F20-9CDA-4D6D3827F78B}" srcId="{8CD77B61-10FA-4961-AC56-BFE2316754D0}" destId="{209AF85C-0CDD-41BD-8EEB-ED9B9EB5E275}" srcOrd="2" destOrd="0" parTransId="{90130FB7-729C-495C-A62F-D0CFD3999DDA}" sibTransId="{E419B43E-A87A-4CD1-8BD8-4532F682C22E}"/>
    <dgm:cxn modelId="{B5AD91A0-F2C1-4B84-A682-2F56726909E6}" type="presOf" srcId="{1ED436C1-2D14-479E-8073-B886C3625153}" destId="{0B8CF0F3-171A-4E94-8FD5-29A17C2FB146}" srcOrd="0" destOrd="0" presId="urn:microsoft.com/office/officeart/2005/8/layout/orgChart1"/>
    <dgm:cxn modelId="{709E9CA3-CF1C-440C-B07D-94E577434066}" type="presOf" srcId="{209AF85C-0CDD-41BD-8EEB-ED9B9EB5E275}" destId="{10422C3E-ECEB-49F3-892B-A30B10D7D5D5}" srcOrd="0" destOrd="0" presId="urn:microsoft.com/office/officeart/2005/8/layout/orgChart1"/>
    <dgm:cxn modelId="{55B713AD-A00F-46BE-A2F7-0470BC1E40FE}" type="presOf" srcId="{1ED436C1-2D14-479E-8073-B886C3625153}" destId="{D0E7B869-726C-4F35-8CC6-67C1C12A5C56}" srcOrd="1" destOrd="0" presId="urn:microsoft.com/office/officeart/2005/8/layout/orgChart1"/>
    <dgm:cxn modelId="{BF95E254-173F-4E3A-A431-18082485EE6F}" type="presParOf" srcId="{268F89E0-EAFB-48CB-BD22-B0570E46D584}" destId="{BC187FE6-D088-4002-B768-3E19D250EE12}" srcOrd="0" destOrd="0" presId="urn:microsoft.com/office/officeart/2005/8/layout/orgChart1"/>
    <dgm:cxn modelId="{E56FEDB1-7ABF-4ABC-9AC4-D55F221D9B3B}" type="presParOf" srcId="{BC187FE6-D088-4002-B768-3E19D250EE12}" destId="{717CB33E-9B23-4D61-8AA6-7C61D05BECD0}" srcOrd="0" destOrd="0" presId="urn:microsoft.com/office/officeart/2005/8/layout/orgChart1"/>
    <dgm:cxn modelId="{54ED4C3D-B597-4551-A379-2E20CAFE6B6C}" type="presParOf" srcId="{717CB33E-9B23-4D61-8AA6-7C61D05BECD0}" destId="{4F9A2A95-C971-4F9D-B75E-EF8F6C04EAF0}" srcOrd="0" destOrd="0" presId="urn:microsoft.com/office/officeart/2005/8/layout/orgChart1"/>
    <dgm:cxn modelId="{8E9BCEA6-68BD-47AC-A138-F80DC5DBC230}" type="presParOf" srcId="{717CB33E-9B23-4D61-8AA6-7C61D05BECD0}" destId="{D7687E4B-27AD-4A46-B6EF-73EF5E1E4D68}" srcOrd="1" destOrd="0" presId="urn:microsoft.com/office/officeart/2005/8/layout/orgChart1"/>
    <dgm:cxn modelId="{43DDC942-6415-4993-9DFF-17EEDC9A9CAE}" type="presParOf" srcId="{BC187FE6-D088-4002-B768-3E19D250EE12}" destId="{CD361DCC-3B61-4582-A720-C2DECE707EC9}" srcOrd="1" destOrd="0" presId="urn:microsoft.com/office/officeart/2005/8/layout/orgChart1"/>
    <dgm:cxn modelId="{033673A1-4246-4581-8A59-0335986321F0}" type="presParOf" srcId="{CD361DCC-3B61-4582-A720-C2DECE707EC9}" destId="{56E13C5E-89C4-4261-9114-A1E025404B60}" srcOrd="0" destOrd="0" presId="urn:microsoft.com/office/officeart/2005/8/layout/orgChart1"/>
    <dgm:cxn modelId="{E56600E6-26F8-4885-A3E7-2B76710D7342}" type="presParOf" srcId="{CD361DCC-3B61-4582-A720-C2DECE707EC9}" destId="{970ADE92-936B-48BD-A079-A24F33E67D37}" srcOrd="1" destOrd="0" presId="urn:microsoft.com/office/officeart/2005/8/layout/orgChart1"/>
    <dgm:cxn modelId="{28E835AF-6492-47F3-A48E-9CBDEEC9C6E5}" type="presParOf" srcId="{970ADE92-936B-48BD-A079-A24F33E67D37}" destId="{3D3491FF-8628-4960-9021-13DE7A87A170}" srcOrd="0" destOrd="0" presId="urn:microsoft.com/office/officeart/2005/8/layout/orgChart1"/>
    <dgm:cxn modelId="{50CF13B8-7679-45A6-B9EF-4E289B1E672B}" type="presParOf" srcId="{3D3491FF-8628-4960-9021-13DE7A87A170}" destId="{668A2D47-EBCD-4936-9FE6-3AF720469DCB}" srcOrd="0" destOrd="0" presId="urn:microsoft.com/office/officeart/2005/8/layout/orgChart1"/>
    <dgm:cxn modelId="{7B5D5A04-9FB0-4A21-A6CE-B87413EC6A56}" type="presParOf" srcId="{3D3491FF-8628-4960-9021-13DE7A87A170}" destId="{90AB9B50-B730-4AFF-AA3D-F072F34D65B8}" srcOrd="1" destOrd="0" presId="urn:microsoft.com/office/officeart/2005/8/layout/orgChart1"/>
    <dgm:cxn modelId="{37720334-FB29-4FE3-A623-FB20761D1B71}" type="presParOf" srcId="{970ADE92-936B-48BD-A079-A24F33E67D37}" destId="{568C17D4-AE6E-4017-84E9-B4D719DE5A4B}" srcOrd="1" destOrd="0" presId="urn:microsoft.com/office/officeart/2005/8/layout/orgChart1"/>
    <dgm:cxn modelId="{1DC9C8B1-6853-443A-B89A-681A5CDADEF9}" type="presParOf" srcId="{970ADE92-936B-48BD-A079-A24F33E67D37}" destId="{3AC86A87-179C-4056-A57A-7D135DD9685D}" srcOrd="2" destOrd="0" presId="urn:microsoft.com/office/officeart/2005/8/layout/orgChart1"/>
    <dgm:cxn modelId="{4288C523-4663-4562-A398-2931BEA502E0}" type="presParOf" srcId="{CD361DCC-3B61-4582-A720-C2DECE707EC9}" destId="{E76EA376-BAC6-40BE-8BA1-50BE4DBEA9A6}" srcOrd="2" destOrd="0" presId="urn:microsoft.com/office/officeart/2005/8/layout/orgChart1"/>
    <dgm:cxn modelId="{1BC5A225-7E62-4C9D-A1DD-CEDB0B5964A4}" type="presParOf" srcId="{CD361DCC-3B61-4582-A720-C2DECE707EC9}" destId="{D1C2C1A5-CF89-44AE-9DAB-AF309CDFB9B4}" srcOrd="3" destOrd="0" presId="urn:microsoft.com/office/officeart/2005/8/layout/orgChart1"/>
    <dgm:cxn modelId="{EDCA7AD7-E4CE-4A59-BD81-0572DCBE27A3}" type="presParOf" srcId="{D1C2C1A5-CF89-44AE-9DAB-AF309CDFB9B4}" destId="{6D383DE3-0D6B-4E99-A3C1-0F16587DFD4E}" srcOrd="0" destOrd="0" presId="urn:microsoft.com/office/officeart/2005/8/layout/orgChart1"/>
    <dgm:cxn modelId="{6D3BD20D-66E2-4B19-92E7-280EBD429189}" type="presParOf" srcId="{6D383DE3-0D6B-4E99-A3C1-0F16587DFD4E}" destId="{0B8CF0F3-171A-4E94-8FD5-29A17C2FB146}" srcOrd="0" destOrd="0" presId="urn:microsoft.com/office/officeart/2005/8/layout/orgChart1"/>
    <dgm:cxn modelId="{D5BFCB4E-CE84-4878-A9AA-3E90DB2B84E9}" type="presParOf" srcId="{6D383DE3-0D6B-4E99-A3C1-0F16587DFD4E}" destId="{D0E7B869-726C-4F35-8CC6-67C1C12A5C56}" srcOrd="1" destOrd="0" presId="urn:microsoft.com/office/officeart/2005/8/layout/orgChart1"/>
    <dgm:cxn modelId="{50E382C3-A752-4D4B-A810-32AA8AE41A8D}" type="presParOf" srcId="{D1C2C1A5-CF89-44AE-9DAB-AF309CDFB9B4}" destId="{3E751ACF-282F-4D3B-979A-D8BF52E5B18D}" srcOrd="1" destOrd="0" presId="urn:microsoft.com/office/officeart/2005/8/layout/orgChart1"/>
    <dgm:cxn modelId="{C7EBC068-759E-47B9-A02D-EEBEA05E976C}" type="presParOf" srcId="{D1C2C1A5-CF89-44AE-9DAB-AF309CDFB9B4}" destId="{6975ABE5-AFDE-49BD-9A20-88570D3663EE}" srcOrd="2" destOrd="0" presId="urn:microsoft.com/office/officeart/2005/8/layout/orgChart1"/>
    <dgm:cxn modelId="{BB90418D-19D3-40F0-8E1C-FC774F060647}" type="presParOf" srcId="{CD361DCC-3B61-4582-A720-C2DECE707EC9}" destId="{B1DB9C12-F80C-474A-8A58-8DC8C66CA338}" srcOrd="4" destOrd="0" presId="urn:microsoft.com/office/officeart/2005/8/layout/orgChart1"/>
    <dgm:cxn modelId="{F4957425-80FA-4067-A71B-51A5B93CD72D}" type="presParOf" srcId="{CD361DCC-3B61-4582-A720-C2DECE707EC9}" destId="{9BC5A127-384A-4FE6-B85C-78B46FDC5FD6}" srcOrd="5" destOrd="0" presId="urn:microsoft.com/office/officeart/2005/8/layout/orgChart1"/>
    <dgm:cxn modelId="{D97FB729-0964-43AF-BF03-6B6580F0C409}" type="presParOf" srcId="{9BC5A127-384A-4FE6-B85C-78B46FDC5FD6}" destId="{056CA25F-BF22-4E7A-A1D4-75FE9EC407D8}" srcOrd="0" destOrd="0" presId="urn:microsoft.com/office/officeart/2005/8/layout/orgChart1"/>
    <dgm:cxn modelId="{63B0E6BE-8B57-4AFD-A9F2-54875CAC0425}" type="presParOf" srcId="{056CA25F-BF22-4E7A-A1D4-75FE9EC407D8}" destId="{10422C3E-ECEB-49F3-892B-A30B10D7D5D5}" srcOrd="0" destOrd="0" presId="urn:microsoft.com/office/officeart/2005/8/layout/orgChart1"/>
    <dgm:cxn modelId="{6B69250C-3D76-4EB9-969D-FC221DFE4C78}" type="presParOf" srcId="{056CA25F-BF22-4E7A-A1D4-75FE9EC407D8}" destId="{68F553F9-5C60-4722-967B-B4CD2B69124D}" srcOrd="1" destOrd="0" presId="urn:microsoft.com/office/officeart/2005/8/layout/orgChart1"/>
    <dgm:cxn modelId="{8826310E-46B1-4FDA-8724-08C889D79CC0}" type="presParOf" srcId="{9BC5A127-384A-4FE6-B85C-78B46FDC5FD6}" destId="{C959BD51-B889-4CDE-959E-397FB266C188}" srcOrd="1" destOrd="0" presId="urn:microsoft.com/office/officeart/2005/8/layout/orgChart1"/>
    <dgm:cxn modelId="{308B6F69-8783-4164-8F04-A09E5EB60BE6}" type="presParOf" srcId="{9BC5A127-384A-4FE6-B85C-78B46FDC5FD6}" destId="{6841D277-3560-47F5-B25F-AE9538A50D4F}" srcOrd="2" destOrd="0" presId="urn:microsoft.com/office/officeart/2005/8/layout/orgChart1"/>
    <dgm:cxn modelId="{FC605F02-1019-4254-9270-B885EE33B2AD}" type="presParOf" srcId="{BC187FE6-D088-4002-B768-3E19D250EE12}" destId="{EF62F088-EDC7-4240-B3AB-123C7599654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B9C12-F80C-474A-8A58-8DC8C66CA338}">
      <dsp:nvSpPr>
        <dsp:cNvPr id="0" name=""/>
        <dsp:cNvSpPr/>
      </dsp:nvSpPr>
      <dsp:spPr>
        <a:xfrm>
          <a:off x="3151079" y="1256485"/>
          <a:ext cx="3875524" cy="915215"/>
        </a:xfrm>
        <a:custGeom>
          <a:avLst/>
          <a:gdLst/>
          <a:ahLst/>
          <a:cxnLst/>
          <a:rect l="0" t="0" r="0" b="0"/>
          <a:pathLst>
            <a:path>
              <a:moveTo>
                <a:pt x="0" y="0"/>
              </a:moveTo>
              <a:lnTo>
                <a:pt x="0" y="662586"/>
              </a:lnTo>
              <a:lnTo>
                <a:pt x="3875524" y="662586"/>
              </a:lnTo>
              <a:lnTo>
                <a:pt x="3875524" y="915215"/>
              </a:lnTo>
            </a:path>
          </a:pathLst>
        </a:custGeom>
        <a:noFill/>
        <a:ln w="19050" cap="flat" cmpd="sng" algn="ctr">
          <a:solidFill>
            <a:srgbClr val="527898"/>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E76EA376-BAC6-40BE-8BA1-50BE4DBEA9A6}">
      <dsp:nvSpPr>
        <dsp:cNvPr id="0" name=""/>
        <dsp:cNvSpPr/>
      </dsp:nvSpPr>
      <dsp:spPr>
        <a:xfrm>
          <a:off x="3151079" y="1256485"/>
          <a:ext cx="1024279" cy="915215"/>
        </a:xfrm>
        <a:custGeom>
          <a:avLst/>
          <a:gdLst/>
          <a:ahLst/>
          <a:cxnLst/>
          <a:rect l="0" t="0" r="0" b="0"/>
          <a:pathLst>
            <a:path>
              <a:moveTo>
                <a:pt x="0" y="0"/>
              </a:moveTo>
              <a:lnTo>
                <a:pt x="0" y="662586"/>
              </a:lnTo>
              <a:lnTo>
                <a:pt x="1024279" y="662586"/>
              </a:lnTo>
              <a:lnTo>
                <a:pt x="1024279" y="915215"/>
              </a:lnTo>
            </a:path>
          </a:pathLst>
        </a:custGeom>
        <a:noFill/>
        <a:ln w="19050" cap="flat" cmpd="sng" algn="ctr">
          <a:solidFill>
            <a:srgbClr val="527898"/>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56E13C5E-89C4-4261-9114-A1E025404B60}">
      <dsp:nvSpPr>
        <dsp:cNvPr id="0" name=""/>
        <dsp:cNvSpPr/>
      </dsp:nvSpPr>
      <dsp:spPr>
        <a:xfrm>
          <a:off x="1204102" y="1256485"/>
          <a:ext cx="1946977" cy="915215"/>
        </a:xfrm>
        <a:custGeom>
          <a:avLst/>
          <a:gdLst/>
          <a:ahLst/>
          <a:cxnLst/>
          <a:rect l="0" t="0" r="0" b="0"/>
          <a:pathLst>
            <a:path>
              <a:moveTo>
                <a:pt x="1946977" y="0"/>
              </a:moveTo>
              <a:lnTo>
                <a:pt x="1946977" y="662586"/>
              </a:lnTo>
              <a:lnTo>
                <a:pt x="0" y="662586"/>
              </a:lnTo>
              <a:lnTo>
                <a:pt x="0" y="915215"/>
              </a:lnTo>
            </a:path>
          </a:pathLst>
        </a:custGeom>
        <a:noFill/>
        <a:ln w="19050" cap="flat" cmpd="sng" algn="ctr">
          <a:solidFill>
            <a:srgbClr val="527898"/>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4F9A2A95-C971-4F9D-B75E-EF8F6C04EAF0}">
      <dsp:nvSpPr>
        <dsp:cNvPr id="0" name=""/>
        <dsp:cNvSpPr/>
      </dsp:nvSpPr>
      <dsp:spPr>
        <a:xfrm>
          <a:off x="429011" y="53489"/>
          <a:ext cx="5444135" cy="1202996"/>
        </a:xfrm>
        <a:prstGeom prst="rect">
          <a:avLst/>
        </a:prstGeom>
        <a:solidFill>
          <a:schemeClr val="lt1"/>
        </a:solidFill>
        <a:ln w="38100" cap="flat" cmpd="sng" algn="ctr">
          <a:solidFill>
            <a:srgbClr val="527898"/>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a:latin typeface="+mn-lt"/>
              <a:ea typeface="Malgun Gothic" pitchFamily="34" charset="-127"/>
            </a:rPr>
            <a:t>HSAs may reimburse any qualified health expense of the:</a:t>
          </a:r>
        </a:p>
      </dsp:txBody>
      <dsp:txXfrm>
        <a:off x="429011" y="53489"/>
        <a:ext cx="5444135" cy="1202996"/>
      </dsp:txXfrm>
    </dsp:sp>
    <dsp:sp modelId="{668A2D47-EBCD-4936-9FE6-3AF720469DCB}">
      <dsp:nvSpPr>
        <dsp:cNvPr id="0" name=""/>
        <dsp:cNvSpPr/>
      </dsp:nvSpPr>
      <dsp:spPr>
        <a:xfrm>
          <a:off x="1105" y="2171700"/>
          <a:ext cx="2405992" cy="1202996"/>
        </a:xfrm>
        <a:prstGeom prst="rect">
          <a:avLst/>
        </a:prstGeom>
        <a:solidFill>
          <a:srgbClr val="5278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0"/>
            </a:spcAft>
            <a:buNone/>
          </a:pPr>
          <a:r>
            <a:rPr lang="en-US" sz="2000" b="1" kern="1200">
              <a:latin typeface="+mn-lt"/>
              <a:ea typeface="Malgun Gothic" pitchFamily="34" charset="-127"/>
            </a:rPr>
            <a:t>Account holder </a:t>
          </a:r>
        </a:p>
        <a:p>
          <a:pPr marL="0" lvl="0" indent="0" algn="ctr" defTabSz="889000">
            <a:lnSpc>
              <a:spcPct val="100000"/>
            </a:lnSpc>
            <a:spcBef>
              <a:spcPct val="0"/>
            </a:spcBef>
            <a:spcAft>
              <a:spcPct val="0"/>
            </a:spcAft>
            <a:buNone/>
          </a:pPr>
          <a:r>
            <a:rPr lang="en-US" sz="2000" b="1" kern="1200">
              <a:latin typeface="+mn-lt"/>
              <a:ea typeface="Malgun Gothic" pitchFamily="34" charset="-127"/>
            </a:rPr>
            <a:t>(i.e. employee)</a:t>
          </a:r>
        </a:p>
      </dsp:txBody>
      <dsp:txXfrm>
        <a:off x="1105" y="2171700"/>
        <a:ext cx="2405992" cy="1202996"/>
      </dsp:txXfrm>
    </dsp:sp>
    <dsp:sp modelId="{0B8CF0F3-171A-4E94-8FD5-29A17C2FB146}">
      <dsp:nvSpPr>
        <dsp:cNvPr id="0" name=""/>
        <dsp:cNvSpPr/>
      </dsp:nvSpPr>
      <dsp:spPr>
        <a:xfrm>
          <a:off x="2972362" y="2171700"/>
          <a:ext cx="2405992" cy="1202996"/>
        </a:xfrm>
        <a:prstGeom prst="rect">
          <a:avLst/>
        </a:prstGeom>
        <a:solidFill>
          <a:srgbClr val="5278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0"/>
            </a:spcAft>
            <a:buNone/>
          </a:pPr>
          <a:r>
            <a:rPr lang="en-US" sz="2000" b="1" kern="1200">
              <a:latin typeface="+mn-lt"/>
              <a:ea typeface="Malgun Gothic" pitchFamily="34" charset="-127"/>
            </a:rPr>
            <a:t>Account holder’s legal spouse</a:t>
          </a:r>
        </a:p>
      </dsp:txBody>
      <dsp:txXfrm>
        <a:off x="2972362" y="2171700"/>
        <a:ext cx="2405992" cy="1202996"/>
      </dsp:txXfrm>
    </dsp:sp>
    <dsp:sp modelId="{10422C3E-ECEB-49F3-892B-A30B10D7D5D5}">
      <dsp:nvSpPr>
        <dsp:cNvPr id="0" name=""/>
        <dsp:cNvSpPr/>
      </dsp:nvSpPr>
      <dsp:spPr>
        <a:xfrm>
          <a:off x="5823607" y="2171700"/>
          <a:ext cx="2405992" cy="1202996"/>
        </a:xfrm>
        <a:prstGeom prst="rect">
          <a:avLst/>
        </a:prstGeom>
        <a:solidFill>
          <a:srgbClr val="5278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00000"/>
            </a:lnSpc>
            <a:spcBef>
              <a:spcPct val="0"/>
            </a:spcBef>
            <a:spcAft>
              <a:spcPct val="0"/>
            </a:spcAft>
            <a:buNone/>
          </a:pPr>
          <a:r>
            <a:rPr lang="en-US" sz="1800" b="1" kern="1200">
              <a:latin typeface="+mn-lt"/>
              <a:ea typeface="Malgun Gothic" pitchFamily="34" charset="-127"/>
            </a:rPr>
            <a:t>Any tax dependents </a:t>
          </a:r>
        </a:p>
        <a:p>
          <a:pPr marL="0" lvl="0" indent="0" algn="ctr" defTabSz="800100">
            <a:lnSpc>
              <a:spcPct val="100000"/>
            </a:lnSpc>
            <a:spcBef>
              <a:spcPct val="0"/>
            </a:spcBef>
            <a:spcAft>
              <a:spcPct val="0"/>
            </a:spcAft>
            <a:buNone/>
          </a:pPr>
          <a:r>
            <a:rPr lang="en-US" sz="1800" b="1" kern="1200">
              <a:latin typeface="+mn-lt"/>
              <a:ea typeface="Malgun Gothic" pitchFamily="34" charset="-127"/>
            </a:rPr>
            <a:t>of the account holder</a:t>
          </a:r>
        </a:p>
      </dsp:txBody>
      <dsp:txXfrm>
        <a:off x="5823607" y="2171700"/>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09C5C-492F-4C7B-BDDB-C47CAB97E946}" type="datetimeFigureOut">
              <a:rPr lang="en-US" smtClean="0"/>
              <a:t>10/31/2023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ADBB5-13CA-4FF8-8648-96356FDA7540}" type="slidenum">
              <a:rPr lang="en-US" smtClean="0"/>
              <a:t>‹#›</a:t>
            </a:fld>
            <a:endParaRPr lang="en-US"/>
          </a:p>
        </p:txBody>
      </p:sp>
    </p:spTree>
    <p:extLst>
      <p:ext uri="{BB962C8B-B14F-4D97-AF65-F5344CB8AC3E}">
        <p14:creationId xmlns:p14="http://schemas.microsoft.com/office/powerpoint/2010/main" val="3637829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Muhlenberg College is pleased to announce the addition of a second medical plan offering for 2024.  In addition to the PPO plan, Muhlenberg is also offering a Qualified High Deductible Health plan with Health Savings Account. </a:t>
            </a:r>
          </a:p>
          <a:p>
            <a:r>
              <a:rPr lang="en-US" dirty="0"/>
              <a:t>During today’s presentation, we will review the QHDHP with HSA plan design as well as the rules &amp; regulations around health savings accounts (HSAs) </a:t>
            </a:r>
          </a:p>
        </p:txBody>
      </p:sp>
      <p:sp>
        <p:nvSpPr>
          <p:cNvPr id="4" name="Slide Number Placeholder 3"/>
          <p:cNvSpPr>
            <a:spLocks noGrp="1"/>
          </p:cNvSpPr>
          <p:nvPr>
            <p:ph type="sldNum" sz="quarter" idx="5"/>
          </p:nvPr>
        </p:nvSpPr>
        <p:spPr/>
        <p:txBody>
          <a:bodyPr/>
          <a:lstStyle/>
          <a:p>
            <a:fld id="{313ADBB5-13CA-4FF8-8648-96356FDA7540}" type="slidenum">
              <a:rPr lang="en-US" smtClean="0"/>
              <a:t>1</a:t>
            </a:fld>
            <a:endParaRPr lang="en-US"/>
          </a:p>
        </p:txBody>
      </p:sp>
    </p:spTree>
    <p:extLst>
      <p:ext uri="{BB962C8B-B14F-4D97-AF65-F5344CB8AC3E}">
        <p14:creationId xmlns:p14="http://schemas.microsoft.com/office/powerpoint/2010/main" val="1465319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22</a:t>
            </a:fld>
            <a:endParaRPr lang="en-US"/>
          </a:p>
        </p:txBody>
      </p:sp>
    </p:spTree>
    <p:extLst>
      <p:ext uri="{BB962C8B-B14F-4D97-AF65-F5344CB8AC3E}">
        <p14:creationId xmlns:p14="http://schemas.microsoft.com/office/powerpoint/2010/main" val="2217741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deductible on the Muhlenberg QHDHP is NOT aggregate! </a:t>
            </a:r>
          </a:p>
        </p:txBody>
      </p:sp>
      <p:sp>
        <p:nvSpPr>
          <p:cNvPr id="4" name="Slide Number Placeholder 3"/>
          <p:cNvSpPr>
            <a:spLocks noGrp="1"/>
          </p:cNvSpPr>
          <p:nvPr>
            <p:ph type="sldNum" sz="quarter" idx="10"/>
          </p:nvPr>
        </p:nvSpPr>
        <p:spPr/>
        <p:txBody>
          <a:bodyPr/>
          <a:lstStyle/>
          <a:p>
            <a:fld id="{ABCB7D7F-4532-4F42-B9A9-7E16BF0C486C}" type="slidenum">
              <a:rPr lang="en-US" smtClean="0"/>
              <a:t>3</a:t>
            </a:fld>
            <a:endParaRPr lang="en-US"/>
          </a:p>
        </p:txBody>
      </p:sp>
    </p:spTree>
    <p:extLst>
      <p:ext uri="{BB962C8B-B14F-4D97-AF65-F5344CB8AC3E}">
        <p14:creationId xmlns:p14="http://schemas.microsoft.com/office/powerpoint/2010/main" val="3582913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want payroll contributions for this plan included? </a:t>
            </a:r>
          </a:p>
        </p:txBody>
      </p:sp>
      <p:sp>
        <p:nvSpPr>
          <p:cNvPr id="4" name="Slide Number Placeholder 3"/>
          <p:cNvSpPr>
            <a:spLocks noGrp="1"/>
          </p:cNvSpPr>
          <p:nvPr>
            <p:ph type="sldNum" sz="quarter" idx="10"/>
          </p:nvPr>
        </p:nvSpPr>
        <p:spPr/>
        <p:txBody>
          <a:bodyPr/>
          <a:lstStyle/>
          <a:p>
            <a:fld id="{ABCB7D7F-4532-4F42-B9A9-7E16BF0C486C}" type="slidenum">
              <a:rPr lang="en-US" smtClean="0"/>
              <a:t>4</a:t>
            </a:fld>
            <a:endParaRPr lang="en-US"/>
          </a:p>
        </p:txBody>
      </p:sp>
    </p:spTree>
    <p:extLst>
      <p:ext uri="{BB962C8B-B14F-4D97-AF65-F5344CB8AC3E}">
        <p14:creationId xmlns:p14="http://schemas.microsoft.com/office/powerpoint/2010/main" val="433468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6</a:t>
            </a:fld>
            <a:endParaRPr lang="en-US"/>
          </a:p>
        </p:txBody>
      </p:sp>
    </p:spTree>
    <p:extLst>
      <p:ext uri="{BB962C8B-B14F-4D97-AF65-F5344CB8AC3E}">
        <p14:creationId xmlns:p14="http://schemas.microsoft.com/office/powerpoint/2010/main" val="404054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3ADBB5-13CA-4FF8-8648-96356FDA7540}" type="slidenum">
              <a:rPr lang="en-US" smtClean="0"/>
              <a:t>8</a:t>
            </a:fld>
            <a:endParaRPr lang="en-US"/>
          </a:p>
        </p:txBody>
      </p:sp>
    </p:spTree>
    <p:extLst>
      <p:ext uri="{BB962C8B-B14F-4D97-AF65-F5344CB8AC3E}">
        <p14:creationId xmlns:p14="http://schemas.microsoft.com/office/powerpoint/2010/main" val="1727745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11</a:t>
            </a:fld>
            <a:endParaRPr lang="en-US"/>
          </a:p>
        </p:txBody>
      </p:sp>
    </p:spTree>
    <p:extLst>
      <p:ext uri="{BB962C8B-B14F-4D97-AF65-F5344CB8AC3E}">
        <p14:creationId xmlns:p14="http://schemas.microsoft.com/office/powerpoint/2010/main" val="423333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12</a:t>
            </a:fld>
            <a:endParaRPr lang="en-US"/>
          </a:p>
        </p:txBody>
      </p:sp>
    </p:spTree>
    <p:extLst>
      <p:ext uri="{BB962C8B-B14F-4D97-AF65-F5344CB8AC3E}">
        <p14:creationId xmlns:p14="http://schemas.microsoft.com/office/powerpoint/2010/main" val="3928862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14</a:t>
            </a:fld>
            <a:endParaRPr lang="en-US"/>
          </a:p>
        </p:txBody>
      </p:sp>
    </p:spTree>
    <p:extLst>
      <p:ext uri="{BB962C8B-B14F-4D97-AF65-F5344CB8AC3E}">
        <p14:creationId xmlns:p14="http://schemas.microsoft.com/office/powerpoint/2010/main" val="560345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B7D7F-4532-4F42-B9A9-7E16BF0C486C}" type="slidenum">
              <a:rPr lang="en-US" smtClean="0"/>
              <a:t>15</a:t>
            </a:fld>
            <a:endParaRPr lang="en-US"/>
          </a:p>
        </p:txBody>
      </p:sp>
    </p:spTree>
    <p:extLst>
      <p:ext uri="{BB962C8B-B14F-4D97-AF65-F5344CB8AC3E}">
        <p14:creationId xmlns:p14="http://schemas.microsoft.com/office/powerpoint/2010/main" val="2841567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03037"/>
            <a:ext cx="7772400" cy="802431"/>
          </a:xfrm>
        </p:spPr>
        <p:txBody>
          <a:bodyPr vert="horz" lIns="91440" tIns="45720" rIns="91440" bIns="45720" rtlCol="0" anchor="ctr">
            <a:noAutofit/>
          </a:bodyPr>
          <a:lstStyle>
            <a:lvl1pPr>
              <a:defRPr lang="en-US">
                <a:solidFill>
                  <a:srgbClr val="135578"/>
                </a:solidFill>
              </a:defRPr>
            </a:lvl1pPr>
          </a:lstStyle>
          <a:p>
            <a:pPr lvl="0" algn="ctr"/>
            <a:r>
              <a:rPr lang="en-US"/>
              <a:t>Click to edit Master title style</a:t>
            </a:r>
          </a:p>
        </p:txBody>
      </p:sp>
      <p:sp>
        <p:nvSpPr>
          <p:cNvPr id="3" name="Subtitle 2"/>
          <p:cNvSpPr>
            <a:spLocks noGrp="1"/>
          </p:cNvSpPr>
          <p:nvPr>
            <p:ph type="subTitle" idx="1"/>
          </p:nvPr>
        </p:nvSpPr>
        <p:spPr>
          <a:xfrm>
            <a:off x="685800" y="4226767"/>
            <a:ext cx="7772400" cy="1941622"/>
          </a:xfrm>
        </p:spPr>
        <p:txBody>
          <a:bodyPr vert="horz" lIns="91440" tIns="45720" rIns="91440" bIns="45720" rtlCol="0" anchor="t">
            <a:normAutofit/>
          </a:bodyPr>
          <a:lstStyle>
            <a:lvl1pPr>
              <a:defRPr lang="en-US" sz="1800">
                <a:solidFill>
                  <a:schemeClr val="tx1">
                    <a:tint val="75000"/>
                  </a:schemeClr>
                </a:solidFill>
              </a:defRPr>
            </a:lvl1pPr>
          </a:lstStyle>
          <a:p>
            <a:pPr marL="0" lvl="0" indent="0">
              <a:spcBef>
                <a:spcPct val="20000"/>
              </a:spcBef>
              <a:buNone/>
            </a:pPr>
            <a:r>
              <a:rPr lang="en-US"/>
              <a:t>Click to edit Master subtitle style</a:t>
            </a:r>
          </a:p>
        </p:txBody>
      </p:sp>
      <p:sp>
        <p:nvSpPr>
          <p:cNvPr id="11" name="Rectangle 10">
            <a:extLst>
              <a:ext uri="{FF2B5EF4-FFF2-40B4-BE49-F238E27FC236}">
                <a16:creationId xmlns:a16="http://schemas.microsoft.com/office/drawing/2014/main" id="{025CBC53-4713-4E3A-A8F8-7D7AADE7189E}"/>
              </a:ext>
            </a:extLst>
          </p:cNvPr>
          <p:cNvSpPr/>
          <p:nvPr userDrawn="1"/>
        </p:nvSpPr>
        <p:spPr>
          <a:xfrm>
            <a:off x="0" y="0"/>
            <a:ext cx="9144000" cy="3131820"/>
          </a:xfrm>
          <a:prstGeom prst="rect">
            <a:avLst/>
          </a:prstGeom>
          <a:solidFill>
            <a:srgbClr val="459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9343"/>
              </a:solidFill>
            </a:endParaRPr>
          </a:p>
        </p:txBody>
      </p:sp>
      <p:pic>
        <p:nvPicPr>
          <p:cNvPr id="13" name="Picture 12">
            <a:extLst>
              <a:ext uri="{FF2B5EF4-FFF2-40B4-BE49-F238E27FC236}">
                <a16:creationId xmlns:a16="http://schemas.microsoft.com/office/drawing/2014/main" id="{A00089A2-58BD-47B9-BD3A-8D5AB85D13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0" y="0"/>
            <a:ext cx="7772400" cy="3131820"/>
          </a:xfrm>
          <a:prstGeom prst="rect">
            <a:avLst/>
          </a:prstGeom>
        </p:spPr>
      </p:pic>
      <p:sp>
        <p:nvSpPr>
          <p:cNvPr id="6" name="Textdate">
            <a:extLst>
              <a:ext uri="{FF2B5EF4-FFF2-40B4-BE49-F238E27FC236}">
                <a16:creationId xmlns:a16="http://schemas.microsoft.com/office/drawing/2014/main" id="{1F2FA8B6-6D5B-4370-B872-BF06A5018223}"/>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22005256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7924800" cy="1143000"/>
          </a:xfrm>
        </p:spPr>
        <p:txBody>
          <a:bodyPr/>
          <a:lstStyle>
            <a:lvl1pPr>
              <a:defRPr>
                <a:solidFill>
                  <a:srgbClr val="135578"/>
                </a:solidFill>
              </a:defRPr>
            </a:lvl1pPr>
          </a:lstStyle>
          <a:p>
            <a:r>
              <a:rPr lang="en-US"/>
              <a:t>Click to edit Master title style</a:t>
            </a:r>
          </a:p>
        </p:txBody>
      </p:sp>
      <p:sp>
        <p:nvSpPr>
          <p:cNvPr id="3" name="Content Placeholder 2"/>
          <p:cNvSpPr>
            <a:spLocks noGrp="1"/>
          </p:cNvSpPr>
          <p:nvPr>
            <p:ph idx="1"/>
          </p:nvPr>
        </p:nvSpPr>
        <p:spPr>
          <a:xfrm>
            <a:off x="609600" y="1600200"/>
            <a:ext cx="7924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14">
            <a:extLst>
              <a:ext uri="{FF2B5EF4-FFF2-40B4-BE49-F238E27FC236}">
                <a16:creationId xmlns:a16="http://schemas.microsoft.com/office/drawing/2014/main" id="{30769D75-8568-4B9F-BCE3-D14509903F96}"/>
              </a:ext>
            </a:extLst>
          </p:cNvPr>
          <p:cNvSpPr/>
          <p:nvPr userDrawn="1"/>
        </p:nvSpPr>
        <p:spPr>
          <a:xfrm>
            <a:off x="0" y="1258570"/>
            <a:ext cx="9144000" cy="113030"/>
          </a:xfrm>
          <a:prstGeom prst="rect">
            <a:avLst/>
          </a:prstGeom>
          <a:solidFill>
            <a:srgbClr val="459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date">
            <a:extLst>
              <a:ext uri="{FF2B5EF4-FFF2-40B4-BE49-F238E27FC236}">
                <a16:creationId xmlns:a16="http://schemas.microsoft.com/office/drawing/2014/main" id="{5681C994-23FC-4284-BF8C-1CC6698A81E7}"/>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116947460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nchor="t"/>
          <a:lstStyle>
            <a:lvl1pPr algn="l">
              <a:defRPr sz="4000" b="1" cap="all">
                <a:solidFill>
                  <a:srgbClr val="135578"/>
                </a:solidFill>
              </a:defRPr>
            </a:lvl1pPr>
          </a:lstStyle>
          <a:p>
            <a:r>
              <a:rPr lang="en-US"/>
              <a:t>Click to edit Master title style</a:t>
            </a:r>
          </a:p>
        </p:txBody>
      </p:sp>
      <p:sp>
        <p:nvSpPr>
          <p:cNvPr id="3" name="Text Placeholder 2"/>
          <p:cNvSpPr>
            <a:spLocks noGrp="1"/>
          </p:cNvSpPr>
          <p:nvPr>
            <p:ph type="body" idx="1"/>
          </p:nvPr>
        </p:nvSpPr>
        <p:spPr>
          <a:xfrm>
            <a:off x="722313" y="381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userDrawn="1"/>
        </p:nvSpPr>
        <p:spPr>
          <a:xfrm>
            <a:off x="0" y="3048000"/>
            <a:ext cx="9144000" cy="152400"/>
          </a:xfrm>
          <a:prstGeom prst="rect">
            <a:avLst/>
          </a:prstGeom>
          <a:solidFill>
            <a:srgbClr val="459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date">
            <a:extLst>
              <a:ext uri="{FF2B5EF4-FFF2-40B4-BE49-F238E27FC236}">
                <a16:creationId xmlns:a16="http://schemas.microsoft.com/office/drawing/2014/main" id="{BCDE8619-08DA-44A2-866B-C4ABB373E1D8}"/>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1810691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
            <a:ext cx="8229600" cy="1143000"/>
          </a:xfrm>
        </p:spPr>
        <p:txBody>
          <a:bodyPr/>
          <a:lstStyle>
            <a:lvl1pPr>
              <a:defRPr>
                <a:solidFill>
                  <a:srgbClr val="135578"/>
                </a:solidFill>
              </a:defRPr>
            </a:lvl1pPr>
          </a:lstStyle>
          <a:p>
            <a:r>
              <a:rPr lang="en-US"/>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14"/>
          <p:cNvSpPr/>
          <p:nvPr userDrawn="1"/>
        </p:nvSpPr>
        <p:spPr>
          <a:xfrm>
            <a:off x="0" y="1258570"/>
            <a:ext cx="9144000" cy="113030"/>
          </a:xfrm>
          <a:prstGeom prst="rect">
            <a:avLst/>
          </a:prstGeom>
          <a:solidFill>
            <a:srgbClr val="459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date">
            <a:extLst>
              <a:ext uri="{FF2B5EF4-FFF2-40B4-BE49-F238E27FC236}">
                <a16:creationId xmlns:a16="http://schemas.microsoft.com/office/drawing/2014/main" id="{63C02854-C201-42AC-80F2-7AF754C41ADD}"/>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39847734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2" name="Rectangle 11"/>
          <p:cNvSpPr/>
          <p:nvPr userDrawn="1"/>
        </p:nvSpPr>
        <p:spPr bwMode="auto">
          <a:xfrm>
            <a:off x="533400" y="228600"/>
            <a:ext cx="8382000" cy="990600"/>
          </a:xfrm>
          <a:prstGeom prst="rect">
            <a:avLst/>
          </a:prstGeom>
          <a:solidFill>
            <a:srgbClr val="1F529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title"/>
          </p:nvPr>
        </p:nvSpPr>
        <p:spPr/>
        <p:txBody>
          <a:bodyPr/>
          <a:lstStyle>
            <a:lvl1pPr>
              <a:defRPr>
                <a:solidFill>
                  <a:schemeClr val="bg1"/>
                </a:solidFill>
                <a:latin typeface="+mj-lt"/>
              </a:defRPr>
            </a:lvl1pPr>
          </a:lstStyle>
          <a:p>
            <a:r>
              <a:rPr lang="en-US"/>
              <a:t>Click to edit Master title style</a:t>
            </a:r>
          </a:p>
        </p:txBody>
      </p:sp>
      <p:sp>
        <p:nvSpPr>
          <p:cNvPr id="11" name="Content Placeholder 10"/>
          <p:cNvSpPr>
            <a:spLocks noGrp="1"/>
          </p:cNvSpPr>
          <p:nvPr>
            <p:ph sz="quarter" idx="13"/>
          </p:nvPr>
        </p:nvSpPr>
        <p:spPr>
          <a:xfrm>
            <a:off x="762000" y="1600200"/>
            <a:ext cx="7924800" cy="4572000"/>
          </a:xfrm>
        </p:spPr>
        <p:txBody>
          <a:bodyPr/>
          <a:lstStyle>
            <a:lvl1pPr>
              <a:defRPr>
                <a:latin typeface="+mn-lt"/>
              </a:defRPr>
            </a:lvl1pPr>
          </a:lstStyle>
          <a:p>
            <a:pPr lvl="0"/>
            <a:endParaRPr lang="en-US"/>
          </a:p>
        </p:txBody>
      </p:sp>
      <p:sp>
        <p:nvSpPr>
          <p:cNvPr id="5" name="Textdate">
            <a:extLst>
              <a:ext uri="{FF2B5EF4-FFF2-40B4-BE49-F238E27FC236}">
                <a16:creationId xmlns:a16="http://schemas.microsoft.com/office/drawing/2014/main" id="{6A641C72-2A95-4A01-84B8-FAE9C5EC9867}"/>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29627334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1_Title Only">
    <p:spTree>
      <p:nvGrpSpPr>
        <p:cNvPr id="1" name=""/>
        <p:cNvGrpSpPr/>
        <p:nvPr/>
      </p:nvGrpSpPr>
      <p:grpSpPr>
        <a:xfrm>
          <a:off x="0" y="0"/>
          <a:ext cx="0" cy="0"/>
          <a:chOff x="0" y="0"/>
          <a:chExt cx="0" cy="0"/>
        </a:xfrm>
      </p:grpSpPr>
      <p:sp>
        <p:nvSpPr>
          <p:cNvPr id="12" name="Rectangle 11"/>
          <p:cNvSpPr/>
          <p:nvPr userDrawn="1"/>
        </p:nvSpPr>
        <p:spPr bwMode="auto">
          <a:xfrm>
            <a:off x="533400" y="228600"/>
            <a:ext cx="8382000" cy="990600"/>
          </a:xfrm>
          <a:prstGeom prst="rect">
            <a:avLst/>
          </a:prstGeom>
          <a:solidFill>
            <a:srgbClr val="1F529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89"/>
            <a:endParaRPr lang="en-US">
              <a:solidFill>
                <a:srgbClr val="FFFFFF"/>
              </a:solidFill>
              <a:ea typeface="ＭＳ Ｐゴシック" charset="-128"/>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11" name="Content Placeholder 10"/>
          <p:cNvSpPr>
            <a:spLocks noGrp="1"/>
          </p:cNvSpPr>
          <p:nvPr>
            <p:ph sz="quarter" idx="13"/>
          </p:nvPr>
        </p:nvSpPr>
        <p:spPr>
          <a:xfrm>
            <a:off x="762000" y="1600200"/>
            <a:ext cx="7924800" cy="4572000"/>
          </a:xfrm>
        </p:spPr>
        <p:txBody>
          <a:bodyPr/>
          <a:lstStyle/>
          <a:p>
            <a:pPr lvl="0"/>
            <a:endParaRPr lang="en-US"/>
          </a:p>
        </p:txBody>
      </p:sp>
      <p:sp>
        <p:nvSpPr>
          <p:cNvPr id="5" name="Textdate">
            <a:extLst>
              <a:ext uri="{FF2B5EF4-FFF2-40B4-BE49-F238E27FC236}">
                <a16:creationId xmlns:a16="http://schemas.microsoft.com/office/drawing/2014/main" id="{0F7E3AFA-32E5-446F-9E43-44B22AC5C2AC}"/>
              </a:ext>
            </a:extLst>
          </p:cNvPr>
          <p:cNvSpPr txBox="1">
            <a:spLocks noChangeArrowheads="1"/>
          </p:cNvSpPr>
          <p:nvPr userDrawn="1"/>
        </p:nvSpPr>
        <p:spPr bwMode="auto">
          <a:xfrm>
            <a:off x="0" y="6423292"/>
            <a:ext cx="9144000" cy="434708"/>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a:solidFill>
                  <a:schemeClr val="bg1"/>
                </a:solidFill>
                <a:latin typeface="Calibri" pitchFamily="34" charset="0"/>
              </a:rPr>
              <a:t>© 2023</a:t>
            </a:r>
            <a:r>
              <a:rPr lang="en-US" baseline="0">
                <a:solidFill>
                  <a:schemeClr val="bg1"/>
                </a:solidFill>
                <a:latin typeface="Calibri" pitchFamily="34" charset="0"/>
              </a:rPr>
              <a:t> </a:t>
            </a:r>
            <a:r>
              <a:rPr lang="en-US">
                <a:solidFill>
                  <a:schemeClr val="bg1"/>
                </a:solidFill>
                <a:latin typeface="Calibri" pitchFamily="34" charset="0"/>
              </a:rPr>
              <a:t>USI Insurance Services.  All rights reserved.</a:t>
            </a:r>
          </a:p>
        </p:txBody>
      </p:sp>
    </p:spTree>
    <p:extLst>
      <p:ext uri="{BB962C8B-B14F-4D97-AF65-F5344CB8AC3E}">
        <p14:creationId xmlns:p14="http://schemas.microsoft.com/office/powerpoint/2010/main" val="134715335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0" y="6248400"/>
            <a:ext cx="9144000" cy="609600"/>
          </a:xfrm>
          <a:prstGeom prst="rect">
            <a:avLst/>
          </a:prstGeom>
          <a:solidFill>
            <a:srgbClr val="135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9343"/>
              </a:solidFill>
            </a:endParaRPr>
          </a:p>
        </p:txBody>
      </p:sp>
      <p:sp>
        <p:nvSpPr>
          <p:cNvPr id="6" name="Rectangle 5"/>
          <p:cNvSpPr/>
          <p:nvPr userDrawn="1"/>
        </p:nvSpPr>
        <p:spPr>
          <a:xfrm>
            <a:off x="0" y="6248400"/>
            <a:ext cx="1219200" cy="609600"/>
          </a:xfrm>
          <a:prstGeom prst="rect">
            <a:avLst/>
          </a:prstGeom>
          <a:solidFill>
            <a:srgbClr val="AFA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9343"/>
              </a:solidFill>
            </a:endParaRPr>
          </a:p>
        </p:txBody>
      </p:sp>
      <p:sp>
        <p:nvSpPr>
          <p:cNvPr id="7" name="Rectangle 6"/>
          <p:cNvSpPr/>
          <p:nvPr userDrawn="1"/>
        </p:nvSpPr>
        <p:spPr>
          <a:xfrm>
            <a:off x="7924800" y="6248400"/>
            <a:ext cx="1219200" cy="609600"/>
          </a:xfrm>
          <a:prstGeom prst="rect">
            <a:avLst/>
          </a:prstGeom>
          <a:solidFill>
            <a:srgbClr val="AFA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9343"/>
              </a:solidFill>
            </a:endParaRPr>
          </a:p>
        </p:txBody>
      </p:sp>
      <p:sp>
        <p:nvSpPr>
          <p:cNvPr id="8" name="Rectangle 7">
            <a:extLst>
              <a:ext uri="{FF2B5EF4-FFF2-40B4-BE49-F238E27FC236}">
                <a16:creationId xmlns:a16="http://schemas.microsoft.com/office/drawing/2014/main" id="{99CCEEAB-3CED-4868-AD05-A9F9CD103DBF}"/>
              </a:ext>
            </a:extLst>
          </p:cNvPr>
          <p:cNvSpPr/>
          <p:nvPr userDrawn="1"/>
        </p:nvSpPr>
        <p:spPr>
          <a:xfrm>
            <a:off x="0" y="6172200"/>
            <a:ext cx="9144000" cy="72390"/>
          </a:xfrm>
          <a:prstGeom prst="rect">
            <a:avLst/>
          </a:prstGeom>
          <a:solidFill>
            <a:srgbClr val="BC4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4815486"/>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76"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1123-DAF8-CB14-8EC4-CCFA2F8BC3C7}"/>
              </a:ext>
            </a:extLst>
          </p:cNvPr>
          <p:cNvSpPr>
            <a:spLocks noGrp="1"/>
          </p:cNvSpPr>
          <p:nvPr>
            <p:ph type="ctrTitle"/>
          </p:nvPr>
        </p:nvSpPr>
        <p:spPr>
          <a:xfrm>
            <a:off x="796332" y="4076760"/>
            <a:ext cx="7772400" cy="802431"/>
          </a:xfrm>
        </p:spPr>
        <p:txBody>
          <a:bodyPr/>
          <a:lstStyle/>
          <a:p>
            <a:r>
              <a:rPr lang="en-US" dirty="0"/>
              <a:t>Qualified High Deductible Health Plan (QHDHP) with Health Savings Account (HSA)</a:t>
            </a:r>
          </a:p>
        </p:txBody>
      </p:sp>
    </p:spTree>
    <p:extLst>
      <p:ext uri="{BB962C8B-B14F-4D97-AF65-F5344CB8AC3E}">
        <p14:creationId xmlns:p14="http://schemas.microsoft.com/office/powerpoint/2010/main" val="20850959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9587-B1BE-A8BD-9B9F-50137ABC6BE0}"/>
              </a:ext>
            </a:extLst>
          </p:cNvPr>
          <p:cNvSpPr>
            <a:spLocks noGrp="1"/>
          </p:cNvSpPr>
          <p:nvPr>
            <p:ph type="title"/>
          </p:nvPr>
        </p:nvSpPr>
        <p:spPr/>
        <p:txBody>
          <a:bodyPr/>
          <a:lstStyle/>
          <a:p>
            <a:r>
              <a:rPr lang="en-US" dirty="0"/>
              <a:t>Medicare Entitlement</a:t>
            </a:r>
          </a:p>
        </p:txBody>
      </p:sp>
      <p:sp>
        <p:nvSpPr>
          <p:cNvPr id="3" name="Content Placeholder 2">
            <a:extLst>
              <a:ext uri="{FF2B5EF4-FFF2-40B4-BE49-F238E27FC236}">
                <a16:creationId xmlns:a16="http://schemas.microsoft.com/office/drawing/2014/main" id="{B5C84532-8DCF-3649-6EB6-99515BA90D46}"/>
              </a:ext>
            </a:extLst>
          </p:cNvPr>
          <p:cNvSpPr>
            <a:spLocks noGrp="1"/>
          </p:cNvSpPr>
          <p:nvPr>
            <p:ph idx="1"/>
          </p:nvPr>
        </p:nvSpPr>
        <p:spPr/>
        <p:txBody>
          <a:bodyPr>
            <a:normAutofit/>
          </a:bodyPr>
          <a:lstStyle/>
          <a:p>
            <a:pPr>
              <a:spcBef>
                <a:spcPts val="1800"/>
              </a:spcBef>
            </a:pPr>
            <a:r>
              <a:rPr lang="en-US" sz="2400" dirty="0"/>
              <a:t>Individuals entitled to Medicare are not eligible for HSA contributions;</a:t>
            </a:r>
          </a:p>
          <a:p>
            <a:pPr>
              <a:spcBef>
                <a:spcPts val="1800"/>
              </a:spcBef>
            </a:pPr>
            <a:r>
              <a:rPr lang="en-US" sz="2400" dirty="0"/>
              <a:t>Medicare entitlement means being both eligible and enrolled;</a:t>
            </a:r>
          </a:p>
          <a:p>
            <a:pPr>
              <a:spcBef>
                <a:spcPts val="1800"/>
              </a:spcBef>
            </a:pPr>
            <a:r>
              <a:rPr lang="en-US" sz="2400" dirty="0"/>
              <a:t>Individuals can contribute to their HSA as long as they are an eligible individual and have not enrolled in Medicare Part A, B or D;</a:t>
            </a:r>
          </a:p>
          <a:p>
            <a:pPr>
              <a:spcBef>
                <a:spcPts val="1800"/>
              </a:spcBef>
            </a:pPr>
            <a:r>
              <a:rPr lang="en-US" sz="2400" dirty="0"/>
              <a:t>If an Individual turns age 65, is still working and is not enrolled in Medicare, they are still eligible to contribute to an HSA.</a:t>
            </a:r>
          </a:p>
          <a:p>
            <a:pPr marL="0" indent="0">
              <a:buNone/>
            </a:pPr>
            <a:endParaRPr lang="en-US" dirty="0"/>
          </a:p>
        </p:txBody>
      </p:sp>
    </p:spTree>
    <p:extLst>
      <p:ext uri="{BB962C8B-B14F-4D97-AF65-F5344CB8AC3E}">
        <p14:creationId xmlns:p14="http://schemas.microsoft.com/office/powerpoint/2010/main" val="428527338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7D12CD-A8E9-46F1-B12A-FA537BB2E001}"/>
              </a:ext>
            </a:extLst>
          </p:cNvPr>
          <p:cNvSpPr>
            <a:spLocks noGrp="1"/>
          </p:cNvSpPr>
          <p:nvPr>
            <p:ph idx="1"/>
          </p:nvPr>
        </p:nvSpPr>
        <p:spPr>
          <a:xfrm>
            <a:off x="332288" y="4514486"/>
            <a:ext cx="8811712" cy="1596452"/>
          </a:xfrm>
        </p:spPr>
        <p:txBody>
          <a:bodyPr>
            <a:normAutofit fontScale="70000" lnSpcReduction="20000"/>
          </a:bodyPr>
          <a:lstStyle/>
          <a:p>
            <a:pPr marL="0" indent="0">
              <a:buNone/>
            </a:pPr>
            <a:r>
              <a:rPr lang="en-US" sz="2200" b="1" dirty="0"/>
              <a:t>Remember:</a:t>
            </a:r>
          </a:p>
          <a:p>
            <a:pPr marL="342900" lvl="1" indent="-342900">
              <a:lnSpc>
                <a:spcPct val="120000"/>
              </a:lnSpc>
              <a:buFont typeface="Courier New" panose="02070309020205020404" pitchFamily="49" charset="0"/>
              <a:buChar char="o"/>
            </a:pPr>
            <a:r>
              <a:rPr lang="en-US" sz="2200" dirty="0">
                <a:solidFill>
                  <a:srgbClr val="000000"/>
                </a:solidFill>
              </a:rPr>
              <a:t>These maximums include any employer contributions (annual maximums are set by the IRS).</a:t>
            </a:r>
          </a:p>
          <a:p>
            <a:pPr marL="800100" lvl="2" indent="-342900">
              <a:lnSpc>
                <a:spcPct val="120000"/>
              </a:lnSpc>
              <a:buFont typeface="Courier New" panose="02070309020205020404" pitchFamily="49" charset="0"/>
              <a:buChar char="o"/>
            </a:pPr>
            <a:r>
              <a:rPr lang="en-US" b="1" dirty="0">
                <a:solidFill>
                  <a:srgbClr val="000000"/>
                </a:solidFill>
              </a:rPr>
              <a:t>Muhlenberg will contribute $750 for those enrolled in single coverage &amp; $1,500 for those enrolled in non-single coverage (funding will be provided monthly)</a:t>
            </a:r>
          </a:p>
          <a:p>
            <a:pPr marL="342900" lvl="1" indent="-342900">
              <a:lnSpc>
                <a:spcPct val="120000"/>
              </a:lnSpc>
              <a:buFont typeface="Courier New" panose="02070309020205020404" pitchFamily="49" charset="0"/>
              <a:buChar char="o"/>
            </a:pPr>
            <a:r>
              <a:rPr lang="en-US" sz="2200" dirty="0">
                <a:solidFill>
                  <a:srgbClr val="000000"/>
                </a:solidFill>
              </a:rPr>
              <a:t>Those 55 years and older and not enrolled in Medicare can contribute an additional $1,000 “catch-up” each year.</a:t>
            </a:r>
          </a:p>
          <a:p>
            <a:pPr marL="0" indent="0">
              <a:buNone/>
            </a:pPr>
            <a:endParaRPr lang="en-US" sz="2000" dirty="0"/>
          </a:p>
        </p:txBody>
      </p:sp>
      <p:sp>
        <p:nvSpPr>
          <p:cNvPr id="4" name="Title">
            <a:extLst>
              <a:ext uri="{FF2B5EF4-FFF2-40B4-BE49-F238E27FC236}">
                <a16:creationId xmlns:a16="http://schemas.microsoft.com/office/drawing/2014/main" id="{01C57ED3-5EFE-4213-BF14-A19FC03244F4}"/>
              </a:ext>
            </a:extLst>
          </p:cNvPr>
          <p:cNvSpPr/>
          <p:nvPr/>
        </p:nvSpPr>
        <p:spPr>
          <a:xfrm>
            <a:off x="496614" y="148429"/>
            <a:ext cx="7956270" cy="777240"/>
          </a:xfrm>
          <a:prstGeom prst="rect">
            <a:avLst/>
          </a:prstGeom>
        </p:spPr>
        <p:txBody>
          <a:bodyPr wrap="square">
            <a:spAutoFit/>
          </a:bodyPr>
          <a:lstStyle/>
          <a:p>
            <a:r>
              <a:rPr lang="en-US" sz="4500" b="1" dirty="0">
                <a:solidFill>
                  <a:schemeClr val="bg1"/>
                </a:solidFill>
                <a:latin typeface="arial" panose="020B0604020202020204" pitchFamily="34" charset="0"/>
              </a:rPr>
              <a:t>HSA </a:t>
            </a:r>
            <a:endParaRPr lang="en-US" sz="2000" b="1" dirty="0">
              <a:solidFill>
                <a:schemeClr val="bg1"/>
              </a:solidFill>
            </a:endParaRPr>
          </a:p>
        </p:txBody>
      </p:sp>
      <p:sp>
        <p:nvSpPr>
          <p:cNvPr id="5" name="Rectangle 4">
            <a:extLst>
              <a:ext uri="{FF2B5EF4-FFF2-40B4-BE49-F238E27FC236}">
                <a16:creationId xmlns:a16="http://schemas.microsoft.com/office/drawing/2014/main" id="{626E769E-4856-4649-BD68-A1F9B55A58BA}"/>
              </a:ext>
            </a:extLst>
          </p:cNvPr>
          <p:cNvSpPr/>
          <p:nvPr/>
        </p:nvSpPr>
        <p:spPr>
          <a:xfrm>
            <a:off x="496614" y="242561"/>
            <a:ext cx="7760978" cy="701731"/>
          </a:xfrm>
          <a:prstGeom prst="rect">
            <a:avLst/>
          </a:prstGeom>
        </p:spPr>
        <p:txBody>
          <a:bodyPr wrap="square">
            <a:spAutoFit/>
          </a:bodyPr>
          <a:lstStyle/>
          <a:p>
            <a:pPr defTabSz="914400">
              <a:lnSpc>
                <a:spcPct val="90000"/>
              </a:lnSpc>
              <a:spcBef>
                <a:spcPct val="0"/>
              </a:spcBef>
            </a:pPr>
            <a:r>
              <a:rPr lang="en-US" sz="4400" dirty="0">
                <a:solidFill>
                  <a:srgbClr val="135578"/>
                </a:solidFill>
                <a:latin typeface="+mj-lt"/>
                <a:ea typeface="+mj-ea"/>
                <a:cs typeface="+mj-cs"/>
              </a:rPr>
              <a:t>How Much Can I Contribute? </a:t>
            </a:r>
          </a:p>
        </p:txBody>
      </p:sp>
      <p:sp>
        <p:nvSpPr>
          <p:cNvPr id="8" name="TextBox 7">
            <a:extLst>
              <a:ext uri="{FF2B5EF4-FFF2-40B4-BE49-F238E27FC236}">
                <a16:creationId xmlns:a16="http://schemas.microsoft.com/office/drawing/2014/main" id="{662D6B58-623C-40D5-8119-A80DF01CE4B2}"/>
              </a:ext>
            </a:extLst>
          </p:cNvPr>
          <p:cNvSpPr txBox="1"/>
          <p:nvPr/>
        </p:nvSpPr>
        <p:spPr>
          <a:xfrm>
            <a:off x="2072250" y="3415022"/>
            <a:ext cx="2402499" cy="1524000"/>
          </a:xfrm>
          <a:prstGeom prst="rect">
            <a:avLst/>
          </a:prstGeom>
          <a:noFill/>
        </p:spPr>
        <p:txBody>
          <a:bodyPr wrap="square" rtlCol="0">
            <a:spAutoFit/>
          </a:bodyPr>
          <a:lstStyle/>
          <a:p>
            <a:pPr algn="ctr">
              <a:lnSpc>
                <a:spcPts val="2820"/>
              </a:lnSpc>
            </a:pPr>
            <a:r>
              <a:rPr lang="en-US" sz="2000" dirty="0">
                <a:latin typeface="Arial" panose="020B0604020202020204" pitchFamily="34" charset="0"/>
                <a:cs typeface="Arial" panose="020B0604020202020204" pitchFamily="34" charset="0"/>
              </a:rPr>
              <a:t>Individual Enrollment:</a:t>
            </a:r>
          </a:p>
          <a:p>
            <a:pPr algn="ctr">
              <a:lnSpc>
                <a:spcPts val="2820"/>
              </a:lnSpc>
            </a:pPr>
            <a:r>
              <a:rPr lang="en-US" dirty="0">
                <a:solidFill>
                  <a:srgbClr val="000000"/>
                </a:solidFill>
              </a:rPr>
              <a:t>$4,150</a:t>
            </a:r>
            <a:endParaRPr lang="en-US" dirty="0">
              <a:solidFill>
                <a:srgbClr val="000000"/>
              </a:solidFill>
              <a:latin typeface="Arial" pitchFamily="34" charset="0"/>
              <a:cs typeface="Arial" pitchFamily="34" charset="0"/>
            </a:endParaRPr>
          </a:p>
          <a:p>
            <a:pPr algn="ctr">
              <a:lnSpc>
                <a:spcPts val="2820"/>
              </a:lnSpc>
            </a:pPr>
            <a:endParaRPr lang="en-US" sz="2025" dirty="0">
              <a:latin typeface="Arial" pitchFamily="34" charset="0"/>
              <a:cs typeface="Arial" pitchFamily="34" charset="0"/>
            </a:endParaRPr>
          </a:p>
        </p:txBody>
      </p:sp>
      <p:sp>
        <p:nvSpPr>
          <p:cNvPr id="9" name="TextBox 8">
            <a:extLst>
              <a:ext uri="{FF2B5EF4-FFF2-40B4-BE49-F238E27FC236}">
                <a16:creationId xmlns:a16="http://schemas.microsoft.com/office/drawing/2014/main" id="{53EC6CAC-124A-4F32-9573-4D33B96E0F0A}"/>
              </a:ext>
            </a:extLst>
          </p:cNvPr>
          <p:cNvSpPr txBox="1"/>
          <p:nvPr/>
        </p:nvSpPr>
        <p:spPr>
          <a:xfrm>
            <a:off x="4894887" y="3662929"/>
            <a:ext cx="2402499" cy="1165860"/>
          </a:xfrm>
          <a:prstGeom prst="rect">
            <a:avLst/>
          </a:prstGeom>
          <a:noFill/>
        </p:spPr>
        <p:txBody>
          <a:bodyPr wrap="square" rtlCol="0">
            <a:spAutoFit/>
          </a:bodyPr>
          <a:lstStyle/>
          <a:p>
            <a:pPr algn="ctr">
              <a:lnSpc>
                <a:spcPts val="2820"/>
              </a:lnSpc>
            </a:pPr>
            <a:r>
              <a:rPr lang="en-US" sz="2000" dirty="0">
                <a:latin typeface="Arial" panose="020B0604020202020204" pitchFamily="34" charset="0"/>
                <a:cs typeface="Arial" panose="020B0604020202020204" pitchFamily="34" charset="0"/>
              </a:rPr>
              <a:t>Family Enrollment:</a:t>
            </a:r>
          </a:p>
          <a:p>
            <a:pPr lvl="0" algn="ctr">
              <a:lnSpc>
                <a:spcPts val="2820"/>
              </a:lnSpc>
            </a:pPr>
            <a:r>
              <a:rPr lang="en-US" dirty="0">
                <a:solidFill>
                  <a:srgbClr val="000000"/>
                </a:solidFill>
              </a:rPr>
              <a:t>$8,300</a:t>
            </a:r>
            <a:endParaRPr lang="en-US" dirty="0">
              <a:solidFill>
                <a:srgbClr val="000000"/>
              </a:solidFill>
              <a:latin typeface="Arial" pitchFamily="34" charset="0"/>
              <a:cs typeface="Arial" pitchFamily="34" charset="0"/>
            </a:endParaRPr>
          </a:p>
          <a:p>
            <a:pPr algn="ctr">
              <a:lnSpc>
                <a:spcPts val="2820"/>
              </a:lnSpc>
            </a:pPr>
            <a:endParaRPr lang="en-US" sz="2025" dirty="0">
              <a:latin typeface="Arial" pitchFamily="34" charset="0"/>
              <a:cs typeface="Arial" pitchFamily="34" charset="0"/>
            </a:endParaRPr>
          </a:p>
        </p:txBody>
      </p:sp>
      <p:cxnSp>
        <p:nvCxnSpPr>
          <p:cNvPr id="16" name="Straight Connector 15">
            <a:extLst>
              <a:ext uri="{FF2B5EF4-FFF2-40B4-BE49-F238E27FC236}">
                <a16:creationId xmlns:a16="http://schemas.microsoft.com/office/drawing/2014/main" id="{9E4A3540-3C5A-46A3-9125-880D3273E69F}"/>
              </a:ext>
            </a:extLst>
          </p:cNvPr>
          <p:cNvCxnSpPr/>
          <p:nvPr/>
        </p:nvCxnSpPr>
        <p:spPr>
          <a:xfrm flipH="1">
            <a:off x="4572000" y="1926148"/>
            <a:ext cx="0" cy="259720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Graphic 17" descr="Family with boy">
            <a:extLst>
              <a:ext uri="{FF2B5EF4-FFF2-40B4-BE49-F238E27FC236}">
                <a16:creationId xmlns:a16="http://schemas.microsoft.com/office/drawing/2014/main" id="{BA23B0C8-762A-4331-9A00-9D9BAECDE0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5165570" y="1926148"/>
            <a:ext cx="1785117" cy="1791006"/>
          </a:xfrm>
          <a:prstGeom prst="rect">
            <a:avLst/>
          </a:prstGeom>
        </p:spPr>
      </p:pic>
      <p:pic>
        <p:nvPicPr>
          <p:cNvPr id="20" name="Graphic 19" descr="Man">
            <a:extLst>
              <a:ext uri="{FF2B5EF4-FFF2-40B4-BE49-F238E27FC236}">
                <a16:creationId xmlns:a16="http://schemas.microsoft.com/office/drawing/2014/main" id="{58DF7B5A-E8F9-4078-A95B-4BB8D0C46D1A}"/>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74108" y="1755917"/>
            <a:ext cx="1596452" cy="1596452"/>
          </a:xfrm>
          <a:prstGeom prst="rect">
            <a:avLst/>
          </a:prstGeom>
        </p:spPr>
      </p:pic>
    </p:spTree>
    <p:extLst>
      <p:ext uri="{BB962C8B-B14F-4D97-AF65-F5344CB8AC3E}">
        <p14:creationId xmlns:p14="http://schemas.microsoft.com/office/powerpoint/2010/main" val="385702552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4197246608"/>
              </p:ext>
            </p:extLst>
          </p:nvPr>
        </p:nvGraphicFramePr>
        <p:xfrm>
          <a:off x="609600" y="1515741"/>
          <a:ext cx="8229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vert="horz" lIns="91440" tIns="45720" rIns="91440" bIns="45720" rtlCol="0" anchor="ctr">
            <a:normAutofit/>
          </a:bodyPr>
          <a:lstStyle/>
          <a:p>
            <a:r>
              <a:rPr lang="en-US">
                <a:solidFill>
                  <a:srgbClr val="22537C"/>
                </a:solidFill>
              </a:rPr>
              <a:t>HSA:  Who Can Spend the Dollars? </a:t>
            </a:r>
            <a:endParaRPr lang="en-US" sz="1800">
              <a:solidFill>
                <a:srgbClr val="22537C"/>
              </a:solidFill>
            </a:endParaRPr>
          </a:p>
        </p:txBody>
      </p:sp>
      <p:sp>
        <p:nvSpPr>
          <p:cNvPr id="9" name="Rectangle 8"/>
          <p:cNvSpPr/>
          <p:nvPr/>
        </p:nvSpPr>
        <p:spPr>
          <a:xfrm>
            <a:off x="501927" y="5104331"/>
            <a:ext cx="8229600" cy="990600"/>
          </a:xfrm>
          <a:prstGeom prst="rect">
            <a:avLst/>
          </a:prstGeom>
          <a:solidFill>
            <a:srgbClr val="7D9EB9"/>
          </a:solidFill>
          <a:ln>
            <a:solidFill>
              <a:srgbClr val="4774AB"/>
            </a:solidFill>
          </a:ln>
        </p:spPr>
        <p:style>
          <a:lnRef idx="2">
            <a:schemeClr val="accent2">
              <a:shade val="50000"/>
            </a:schemeClr>
          </a:lnRef>
          <a:fillRef idx="1">
            <a:schemeClr val="accent2"/>
          </a:fillRef>
          <a:effectRef idx="0">
            <a:schemeClr val="accent2"/>
          </a:effectRef>
          <a:fontRef idx="minor">
            <a:schemeClr val="lt1"/>
          </a:fontRef>
        </p:style>
        <p:txBody>
          <a:bodyPr lIns="64008" tIns="27432" rIns="64008" bIns="27432" rtlCol="0" anchor="ctr">
            <a:noAutofit/>
          </a:bodyPr>
          <a:lstStyle/>
          <a:p>
            <a:pPr marL="0" indent="1588" algn="just">
              <a:defRPr/>
            </a:pPr>
            <a:r>
              <a:rPr lang="en-US" sz="1600" b="1">
                <a:solidFill>
                  <a:schemeClr val="bg1"/>
                </a:solidFill>
                <a:ea typeface="Malgun Gothic" pitchFamily="34" charset="-127"/>
              </a:rPr>
              <a:t>Non-Tax Dependents and Domestic Partners: </a:t>
            </a:r>
            <a:endParaRPr lang="en-US" sz="1600">
              <a:solidFill>
                <a:schemeClr val="bg1"/>
              </a:solidFill>
              <a:ea typeface="Malgun Gothic" pitchFamily="34" charset="-127"/>
            </a:endParaRPr>
          </a:p>
          <a:p>
            <a:pPr marL="0" indent="1588" algn="just">
              <a:defRPr/>
            </a:pPr>
            <a:r>
              <a:rPr lang="en-US" sz="1400">
                <a:solidFill>
                  <a:schemeClr val="bg1"/>
                </a:solidFill>
                <a:ea typeface="Malgun Gothic" pitchFamily="34" charset="-127"/>
              </a:rPr>
              <a:t>Expenses of non-tax dependents are not eligible for reimbursement through the account holders HSA, however if they are HSA-eligible, i.e. have no other disqualifying coverage, they can open their own HSA!</a:t>
            </a:r>
          </a:p>
        </p:txBody>
      </p:sp>
      <p:pic>
        <p:nvPicPr>
          <p:cNvPr id="4" name="Picture 3">
            <a:extLst>
              <a:ext uri="{FF2B5EF4-FFF2-40B4-BE49-F238E27FC236}">
                <a16:creationId xmlns:a16="http://schemas.microsoft.com/office/drawing/2014/main" id="{C0063125-5D05-404D-AA42-B5F6CB349F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0375" y="1481451"/>
            <a:ext cx="2028825" cy="1457167"/>
          </a:xfrm>
          <a:prstGeom prst="rect">
            <a:avLst/>
          </a:prstGeom>
        </p:spPr>
      </p:pic>
    </p:spTree>
    <p:extLst>
      <p:ext uri="{BB962C8B-B14F-4D97-AF65-F5344CB8AC3E}">
        <p14:creationId xmlns:p14="http://schemas.microsoft.com/office/powerpoint/2010/main" val="1095284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BF19-F539-AD22-3B52-A0B327039304}"/>
              </a:ext>
            </a:extLst>
          </p:cNvPr>
          <p:cNvSpPr>
            <a:spLocks noGrp="1"/>
          </p:cNvSpPr>
          <p:nvPr>
            <p:ph type="title"/>
          </p:nvPr>
        </p:nvSpPr>
        <p:spPr/>
        <p:txBody>
          <a:bodyPr>
            <a:normAutofit fontScale="90000"/>
          </a:bodyPr>
          <a:lstStyle/>
          <a:p>
            <a:r>
              <a:rPr lang="en-US" dirty="0"/>
              <a:t>HSA – Examples of Qualified Expenses</a:t>
            </a:r>
          </a:p>
        </p:txBody>
      </p:sp>
      <p:pic>
        <p:nvPicPr>
          <p:cNvPr id="7" name="Content Placeholder 6">
            <a:extLst>
              <a:ext uri="{FF2B5EF4-FFF2-40B4-BE49-F238E27FC236}">
                <a16:creationId xmlns:a16="http://schemas.microsoft.com/office/drawing/2014/main" id="{DC42251E-57F8-829C-F278-DCD64B8B90C1}"/>
              </a:ext>
            </a:extLst>
          </p:cNvPr>
          <p:cNvPicPr>
            <a:picLocks noGrp="1" noChangeAspect="1"/>
          </p:cNvPicPr>
          <p:nvPr>
            <p:ph idx="1"/>
          </p:nvPr>
        </p:nvPicPr>
        <p:blipFill>
          <a:blip r:embed="rId2"/>
          <a:stretch>
            <a:fillRect/>
          </a:stretch>
        </p:blipFill>
        <p:spPr>
          <a:xfrm>
            <a:off x="674914" y="1516040"/>
            <a:ext cx="6966857" cy="3839205"/>
          </a:xfrm>
          <a:prstGeom prst="rect">
            <a:avLst/>
          </a:prstGeom>
        </p:spPr>
      </p:pic>
      <p:pic>
        <p:nvPicPr>
          <p:cNvPr id="8" name="Picture 7">
            <a:extLst>
              <a:ext uri="{FF2B5EF4-FFF2-40B4-BE49-F238E27FC236}">
                <a16:creationId xmlns:a16="http://schemas.microsoft.com/office/drawing/2014/main" id="{267FCC5B-D2FA-C3F2-24FF-6190262BA931}"/>
              </a:ext>
            </a:extLst>
          </p:cNvPr>
          <p:cNvPicPr>
            <a:picLocks noChangeAspect="1"/>
          </p:cNvPicPr>
          <p:nvPr/>
        </p:nvPicPr>
        <p:blipFill>
          <a:blip r:embed="rId3"/>
          <a:stretch>
            <a:fillRect/>
          </a:stretch>
        </p:blipFill>
        <p:spPr>
          <a:xfrm>
            <a:off x="674914" y="2647165"/>
            <a:ext cx="8059611" cy="3432345"/>
          </a:xfrm>
          <a:prstGeom prst="rect">
            <a:avLst/>
          </a:prstGeom>
        </p:spPr>
      </p:pic>
    </p:spTree>
    <p:extLst>
      <p:ext uri="{BB962C8B-B14F-4D97-AF65-F5344CB8AC3E}">
        <p14:creationId xmlns:p14="http://schemas.microsoft.com/office/powerpoint/2010/main" val="103163128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a:solidFill>
                  <a:srgbClr val="22537C"/>
                </a:solidFill>
              </a:rPr>
              <a:t>HSA:  Additional Eligible Expenses </a:t>
            </a:r>
            <a:endParaRPr lang="en-US" sz="1600">
              <a:solidFill>
                <a:srgbClr val="22537C"/>
              </a:solidFill>
            </a:endParaRPr>
          </a:p>
        </p:txBody>
      </p:sp>
      <p:sp>
        <p:nvSpPr>
          <p:cNvPr id="3" name="Content Placeholder 2">
            <a:extLst>
              <a:ext uri="{FF2B5EF4-FFF2-40B4-BE49-F238E27FC236}">
                <a16:creationId xmlns:a16="http://schemas.microsoft.com/office/drawing/2014/main" id="{C0E62944-6B0C-4E38-BF75-11F45BA6E437}"/>
              </a:ext>
            </a:extLst>
          </p:cNvPr>
          <p:cNvSpPr>
            <a:spLocks noGrp="1"/>
          </p:cNvSpPr>
          <p:nvPr>
            <p:ph idx="1"/>
          </p:nvPr>
        </p:nvSpPr>
        <p:spPr/>
        <p:txBody>
          <a:bodyPr>
            <a:normAutofit/>
          </a:bodyPr>
          <a:lstStyle/>
          <a:p>
            <a:pPr marL="0" indent="0">
              <a:buNone/>
            </a:pPr>
            <a:r>
              <a:rPr lang="en-US" sz="2400"/>
              <a:t>Other eligible expenses for tax-free distributions include:</a:t>
            </a:r>
          </a:p>
          <a:p>
            <a:pPr lvl="1"/>
            <a:r>
              <a:rPr lang="en-US" sz="2000"/>
              <a:t>Premiums for COBRA</a:t>
            </a:r>
          </a:p>
          <a:p>
            <a:pPr lvl="1"/>
            <a:r>
              <a:rPr lang="en-US" sz="2000"/>
              <a:t>Premiums for coverage while receiving unemployment compensation under State Law</a:t>
            </a:r>
          </a:p>
          <a:p>
            <a:pPr lvl="1"/>
            <a:r>
              <a:rPr lang="en-US" sz="2000"/>
              <a:t>Premiums for individuals over age 65 (Medicare premiums)</a:t>
            </a:r>
          </a:p>
          <a:p>
            <a:pPr marL="457200" lvl="1" indent="0">
              <a:buNone/>
            </a:pPr>
            <a:endParaRPr lang="en-US" sz="2200"/>
          </a:p>
          <a:p>
            <a:pPr marL="0" indent="0">
              <a:buNone/>
            </a:pPr>
            <a:r>
              <a:rPr lang="en-US" sz="2400" b="1"/>
              <a:t>Note:  </a:t>
            </a:r>
            <a:r>
              <a:rPr lang="en-US" sz="2400"/>
              <a:t>if you terminate employment or coverage under the QHDHP</a:t>
            </a:r>
          </a:p>
          <a:p>
            <a:pPr lvl="1"/>
            <a:r>
              <a:rPr lang="en-US" sz="2000"/>
              <a:t>You cannot use the funds in the HSA to cover premiums for coverage under another employers plan</a:t>
            </a:r>
          </a:p>
          <a:p>
            <a:pPr lvl="1"/>
            <a:r>
              <a:rPr lang="en-US" sz="2000"/>
              <a:t>You can use the funds for out-of-pocket expenses such as copays and deductibles</a:t>
            </a:r>
            <a:r>
              <a:rPr lang="en-US" sz="2800"/>
              <a:t>.</a:t>
            </a:r>
          </a:p>
        </p:txBody>
      </p:sp>
    </p:spTree>
    <p:extLst>
      <p:ext uri="{BB962C8B-B14F-4D97-AF65-F5344CB8AC3E}">
        <p14:creationId xmlns:p14="http://schemas.microsoft.com/office/powerpoint/2010/main" val="104667541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a:solidFill>
                  <a:srgbClr val="22537C"/>
                </a:solidFill>
              </a:rPr>
              <a:t>HSA:  Record Checklist </a:t>
            </a:r>
            <a:endParaRPr lang="en-US" sz="1800">
              <a:solidFill>
                <a:srgbClr val="22537C"/>
              </a:solidFill>
            </a:endParaRPr>
          </a:p>
        </p:txBody>
      </p:sp>
      <p:sp>
        <p:nvSpPr>
          <p:cNvPr id="3" name="Content Placeholder 2">
            <a:extLst>
              <a:ext uri="{FF2B5EF4-FFF2-40B4-BE49-F238E27FC236}">
                <a16:creationId xmlns:a16="http://schemas.microsoft.com/office/drawing/2014/main" id="{4221068B-F0D0-45C7-B11C-5B16E8078967}"/>
              </a:ext>
            </a:extLst>
          </p:cNvPr>
          <p:cNvSpPr>
            <a:spLocks noGrp="1"/>
          </p:cNvSpPr>
          <p:nvPr>
            <p:ph idx="1"/>
          </p:nvPr>
        </p:nvSpPr>
        <p:spPr/>
        <p:txBody>
          <a:bodyPr>
            <a:normAutofit/>
          </a:bodyPr>
          <a:lstStyle/>
          <a:p>
            <a:pPr marL="0" indent="0">
              <a:buNone/>
            </a:pPr>
            <a:r>
              <a:rPr lang="en-US" sz="2400"/>
              <a:t>You must keep records sufficient to show that:</a:t>
            </a:r>
          </a:p>
          <a:p>
            <a:pPr lvl="1"/>
            <a:r>
              <a:rPr lang="en-US" sz="2000"/>
              <a:t>The distributions were exclusively to pay or reimburse qualified medical expenses</a:t>
            </a:r>
          </a:p>
          <a:p>
            <a:pPr lvl="1"/>
            <a:r>
              <a:rPr lang="en-US" sz="2000"/>
              <a:t>The qualified medical expenses had not been previously paid or reimbursed from another source</a:t>
            </a:r>
          </a:p>
          <a:p>
            <a:pPr lvl="1"/>
            <a:r>
              <a:rPr lang="en-US" sz="2000"/>
              <a:t>The medical expenses had not been taken as an itemized deduction in any year</a:t>
            </a:r>
          </a:p>
          <a:p>
            <a:pPr lvl="1"/>
            <a:r>
              <a:rPr lang="en-US" sz="2000"/>
              <a:t>Do not send these records with your tax return.  Keep them with your tax records</a:t>
            </a:r>
          </a:p>
          <a:p>
            <a:endParaRPr lang="en-US"/>
          </a:p>
        </p:txBody>
      </p:sp>
    </p:spTree>
    <p:extLst>
      <p:ext uri="{BB962C8B-B14F-4D97-AF65-F5344CB8AC3E}">
        <p14:creationId xmlns:p14="http://schemas.microsoft.com/office/powerpoint/2010/main" val="18585710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DDFA-31F4-8E92-43A3-28916A8D9147}"/>
              </a:ext>
            </a:extLst>
          </p:cNvPr>
          <p:cNvSpPr>
            <a:spLocks noGrp="1"/>
          </p:cNvSpPr>
          <p:nvPr>
            <p:ph type="title"/>
          </p:nvPr>
        </p:nvSpPr>
        <p:spPr/>
        <p:txBody>
          <a:bodyPr/>
          <a:lstStyle/>
          <a:p>
            <a:r>
              <a:rPr lang="en-US" dirty="0"/>
              <a:t>Using your HSA for a Provider Visit</a:t>
            </a:r>
          </a:p>
        </p:txBody>
      </p:sp>
      <p:pic>
        <p:nvPicPr>
          <p:cNvPr id="4" name="Content Placeholder 3">
            <a:extLst>
              <a:ext uri="{FF2B5EF4-FFF2-40B4-BE49-F238E27FC236}">
                <a16:creationId xmlns:a16="http://schemas.microsoft.com/office/drawing/2014/main" id="{4411A654-BDC3-0FEE-3464-E775C2F45A07}"/>
              </a:ext>
            </a:extLst>
          </p:cNvPr>
          <p:cNvPicPr>
            <a:picLocks noGrp="1" noChangeAspect="1"/>
          </p:cNvPicPr>
          <p:nvPr>
            <p:ph idx="1"/>
          </p:nvPr>
        </p:nvPicPr>
        <p:blipFill>
          <a:blip r:embed="rId2"/>
          <a:stretch>
            <a:fillRect/>
          </a:stretch>
        </p:blipFill>
        <p:spPr>
          <a:xfrm>
            <a:off x="609600" y="1719926"/>
            <a:ext cx="7924800" cy="4332547"/>
          </a:xfrm>
          <a:prstGeom prst="rect">
            <a:avLst/>
          </a:prstGeom>
        </p:spPr>
      </p:pic>
    </p:spTree>
    <p:extLst>
      <p:ext uri="{BB962C8B-B14F-4D97-AF65-F5344CB8AC3E}">
        <p14:creationId xmlns:p14="http://schemas.microsoft.com/office/powerpoint/2010/main" val="21857796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375E-FCDC-2DC2-0BB1-8D5E7BBF188A}"/>
              </a:ext>
            </a:extLst>
          </p:cNvPr>
          <p:cNvSpPr>
            <a:spLocks noGrp="1"/>
          </p:cNvSpPr>
          <p:nvPr>
            <p:ph type="title"/>
          </p:nvPr>
        </p:nvSpPr>
        <p:spPr/>
        <p:txBody>
          <a:bodyPr>
            <a:normAutofit fontScale="90000"/>
          </a:bodyPr>
          <a:lstStyle/>
          <a:p>
            <a:r>
              <a:rPr lang="en-US" dirty="0"/>
              <a:t>Using your HSA for Prescription Drugs</a:t>
            </a:r>
          </a:p>
        </p:txBody>
      </p:sp>
      <p:pic>
        <p:nvPicPr>
          <p:cNvPr id="4" name="Content Placeholder 3">
            <a:extLst>
              <a:ext uri="{FF2B5EF4-FFF2-40B4-BE49-F238E27FC236}">
                <a16:creationId xmlns:a16="http://schemas.microsoft.com/office/drawing/2014/main" id="{E29EE575-9201-B00E-CD93-A99D7D5D9E55}"/>
              </a:ext>
            </a:extLst>
          </p:cNvPr>
          <p:cNvPicPr>
            <a:picLocks noGrp="1" noChangeAspect="1"/>
          </p:cNvPicPr>
          <p:nvPr>
            <p:ph idx="1"/>
          </p:nvPr>
        </p:nvPicPr>
        <p:blipFill>
          <a:blip r:embed="rId2"/>
          <a:stretch>
            <a:fillRect/>
          </a:stretch>
        </p:blipFill>
        <p:spPr>
          <a:xfrm>
            <a:off x="609600" y="1719926"/>
            <a:ext cx="7924800" cy="4332547"/>
          </a:xfrm>
          <a:prstGeom prst="rect">
            <a:avLst/>
          </a:prstGeom>
        </p:spPr>
      </p:pic>
    </p:spTree>
    <p:extLst>
      <p:ext uri="{BB962C8B-B14F-4D97-AF65-F5344CB8AC3E}">
        <p14:creationId xmlns:p14="http://schemas.microsoft.com/office/powerpoint/2010/main" val="291868414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49FAA-F71E-6987-365E-5957727EC056}"/>
              </a:ext>
            </a:extLst>
          </p:cNvPr>
          <p:cNvSpPr>
            <a:spLocks noGrp="1"/>
          </p:cNvSpPr>
          <p:nvPr>
            <p:ph type="title"/>
          </p:nvPr>
        </p:nvSpPr>
        <p:spPr/>
        <p:txBody>
          <a:bodyPr/>
          <a:lstStyle/>
          <a:p>
            <a:r>
              <a:rPr lang="en-US" dirty="0"/>
              <a:t>P&amp;A Group</a:t>
            </a:r>
          </a:p>
        </p:txBody>
      </p:sp>
      <p:sp>
        <p:nvSpPr>
          <p:cNvPr id="3" name="Content Placeholder 2">
            <a:extLst>
              <a:ext uri="{FF2B5EF4-FFF2-40B4-BE49-F238E27FC236}">
                <a16:creationId xmlns:a16="http://schemas.microsoft.com/office/drawing/2014/main" id="{DDBCAAB1-4377-3E2C-2F90-3E25D6395A39}"/>
              </a:ext>
            </a:extLst>
          </p:cNvPr>
          <p:cNvSpPr>
            <a:spLocks noGrp="1"/>
          </p:cNvSpPr>
          <p:nvPr>
            <p:ph idx="1"/>
          </p:nvPr>
        </p:nvSpPr>
        <p:spPr>
          <a:xfrm>
            <a:off x="462224" y="1416818"/>
            <a:ext cx="8072176" cy="4755382"/>
          </a:xfrm>
        </p:spPr>
        <p:txBody>
          <a:bodyPr/>
          <a:lstStyle/>
          <a:p>
            <a:r>
              <a:rPr lang="en-US" dirty="0"/>
              <a:t>P&amp;A Group is the Health Savings Account administrator </a:t>
            </a:r>
          </a:p>
          <a:p>
            <a:pPr lvl="1"/>
            <a:r>
              <a:rPr lang="en-US" dirty="0"/>
              <a:t>A Health Savings Account (HSA) is an individual banking account, once you apply for a HSA and before your account can be opened, P&amp;A will need to confirm your full name, residential mailing address, birth date and social security number as required by the USA Patriot Act.  This process is called the Customer Identification Program or CIP. </a:t>
            </a:r>
          </a:p>
          <a:p>
            <a:pPr lvl="2"/>
            <a:r>
              <a:rPr lang="en-US" dirty="0"/>
              <a:t>Muhlenberg College will submit your enrollment information to P&amp;A Group.  P&amp;A Group will reach out to you directly if you did not pass the CIP and additional information is needed. </a:t>
            </a:r>
          </a:p>
          <a:p>
            <a:pPr lvl="3"/>
            <a:r>
              <a:rPr lang="en-US" dirty="0"/>
              <a:t>Be sure to respond promptly if P&amp;A Group reaches out to you for additional information to open your HSA.</a:t>
            </a:r>
          </a:p>
        </p:txBody>
      </p:sp>
      <p:pic>
        <p:nvPicPr>
          <p:cNvPr id="5" name="Picture 4">
            <a:extLst>
              <a:ext uri="{FF2B5EF4-FFF2-40B4-BE49-F238E27FC236}">
                <a16:creationId xmlns:a16="http://schemas.microsoft.com/office/drawing/2014/main" id="{197319D7-AFBF-00EF-F419-52EE84DCA559}"/>
              </a:ext>
            </a:extLst>
          </p:cNvPr>
          <p:cNvPicPr>
            <a:picLocks noChangeAspect="1"/>
          </p:cNvPicPr>
          <p:nvPr/>
        </p:nvPicPr>
        <p:blipFill>
          <a:blip r:embed="rId2"/>
          <a:stretch>
            <a:fillRect/>
          </a:stretch>
        </p:blipFill>
        <p:spPr>
          <a:xfrm>
            <a:off x="7412072" y="331788"/>
            <a:ext cx="1514475" cy="571500"/>
          </a:xfrm>
          <a:prstGeom prst="rect">
            <a:avLst/>
          </a:prstGeom>
        </p:spPr>
      </p:pic>
    </p:spTree>
    <p:extLst>
      <p:ext uri="{BB962C8B-B14F-4D97-AF65-F5344CB8AC3E}">
        <p14:creationId xmlns:p14="http://schemas.microsoft.com/office/powerpoint/2010/main" val="131658412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CD66-395A-0552-0848-7E71523987B3}"/>
              </a:ext>
            </a:extLst>
          </p:cNvPr>
          <p:cNvSpPr>
            <a:spLocks noGrp="1"/>
          </p:cNvSpPr>
          <p:nvPr>
            <p:ph type="title"/>
          </p:nvPr>
        </p:nvSpPr>
        <p:spPr/>
        <p:txBody>
          <a:bodyPr/>
          <a:lstStyle/>
          <a:p>
            <a:r>
              <a:rPr lang="en-US" dirty="0"/>
              <a:t>P&amp;A Group</a:t>
            </a:r>
          </a:p>
        </p:txBody>
      </p:sp>
      <p:sp>
        <p:nvSpPr>
          <p:cNvPr id="3" name="Content Placeholder 2">
            <a:extLst>
              <a:ext uri="{FF2B5EF4-FFF2-40B4-BE49-F238E27FC236}">
                <a16:creationId xmlns:a16="http://schemas.microsoft.com/office/drawing/2014/main" id="{83312E82-6663-1007-640D-8210E8906C46}"/>
              </a:ext>
            </a:extLst>
          </p:cNvPr>
          <p:cNvSpPr>
            <a:spLocks noGrp="1"/>
          </p:cNvSpPr>
          <p:nvPr>
            <p:ph idx="1"/>
          </p:nvPr>
        </p:nvSpPr>
        <p:spPr>
          <a:xfrm>
            <a:off x="609600" y="1386673"/>
            <a:ext cx="7924800" cy="4785527"/>
          </a:xfrm>
        </p:spPr>
        <p:txBody>
          <a:bodyPr>
            <a:normAutofit/>
          </a:bodyPr>
          <a:lstStyle/>
          <a:p>
            <a:r>
              <a:rPr lang="en-US" sz="2000" dirty="0"/>
              <a:t>After your account has been opened, you will receive a HSA debit card from P&amp;A Group.  This card can be utilized to pay for qualifying expenses at the point of sale (be sure to keep  your receipts as previously discussed).  </a:t>
            </a:r>
          </a:p>
          <a:p>
            <a:endParaRPr lang="en-US" sz="2400" dirty="0"/>
          </a:p>
          <a:p>
            <a:endParaRPr lang="en-US" sz="2400" dirty="0"/>
          </a:p>
          <a:p>
            <a:endParaRPr lang="en-US" sz="2400" dirty="0"/>
          </a:p>
          <a:p>
            <a:r>
              <a:rPr lang="en-US" sz="2000" dirty="0"/>
              <a:t>You can order additional debit cards for your spouse and eligible dependents on the P&amp;A website. </a:t>
            </a:r>
          </a:p>
          <a:p>
            <a:r>
              <a:rPr lang="en-US" sz="2000" dirty="0"/>
              <a:t>If you are not able to pay a provider utilizing the HSA debit card, you can pay the provider directly from your account via the P&amp;A portal or you can reimburse yourself if you paid for the service out of pocket. </a:t>
            </a:r>
          </a:p>
          <a:p>
            <a:pPr marL="0" indent="0">
              <a:buNone/>
            </a:pPr>
            <a:endParaRPr lang="en-US" sz="2000" dirty="0"/>
          </a:p>
          <a:p>
            <a:pPr marL="0" indent="0">
              <a:buNone/>
            </a:pPr>
            <a:endParaRPr lang="en-US" sz="2400" dirty="0"/>
          </a:p>
          <a:p>
            <a:endParaRPr lang="en-US" dirty="0"/>
          </a:p>
        </p:txBody>
      </p:sp>
      <p:pic>
        <p:nvPicPr>
          <p:cNvPr id="5" name="Picture 4">
            <a:extLst>
              <a:ext uri="{FF2B5EF4-FFF2-40B4-BE49-F238E27FC236}">
                <a16:creationId xmlns:a16="http://schemas.microsoft.com/office/drawing/2014/main" id="{756A3135-1BF8-065A-B01A-0E1B87910BCE}"/>
              </a:ext>
            </a:extLst>
          </p:cNvPr>
          <p:cNvPicPr>
            <a:picLocks noChangeAspect="1"/>
          </p:cNvPicPr>
          <p:nvPr/>
        </p:nvPicPr>
        <p:blipFill>
          <a:blip r:embed="rId2"/>
          <a:stretch>
            <a:fillRect/>
          </a:stretch>
        </p:blipFill>
        <p:spPr>
          <a:xfrm>
            <a:off x="3301093" y="2398678"/>
            <a:ext cx="2019300" cy="1266825"/>
          </a:xfrm>
          <a:prstGeom prst="rect">
            <a:avLst/>
          </a:prstGeom>
        </p:spPr>
      </p:pic>
    </p:spTree>
    <p:extLst>
      <p:ext uri="{BB962C8B-B14F-4D97-AF65-F5344CB8AC3E}">
        <p14:creationId xmlns:p14="http://schemas.microsoft.com/office/powerpoint/2010/main" val="293527692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ECFC2-4A92-7797-B645-AF36BF396B3C}"/>
              </a:ext>
            </a:extLst>
          </p:cNvPr>
          <p:cNvSpPr>
            <a:spLocks noGrp="1"/>
          </p:cNvSpPr>
          <p:nvPr>
            <p:ph type="title"/>
          </p:nvPr>
        </p:nvSpPr>
        <p:spPr/>
        <p:txBody>
          <a:bodyPr>
            <a:normAutofit fontScale="90000"/>
          </a:bodyPr>
          <a:lstStyle/>
          <a:p>
            <a:r>
              <a:rPr lang="en-US" dirty="0"/>
              <a:t>Qualified High Deductible Health Plan (QHDHP)</a:t>
            </a:r>
          </a:p>
        </p:txBody>
      </p:sp>
      <p:sp>
        <p:nvSpPr>
          <p:cNvPr id="3" name="Content Placeholder 2">
            <a:extLst>
              <a:ext uri="{FF2B5EF4-FFF2-40B4-BE49-F238E27FC236}">
                <a16:creationId xmlns:a16="http://schemas.microsoft.com/office/drawing/2014/main" id="{50E6833C-259E-7091-D536-37CD00E39612}"/>
              </a:ext>
            </a:extLst>
          </p:cNvPr>
          <p:cNvSpPr>
            <a:spLocks noGrp="1"/>
          </p:cNvSpPr>
          <p:nvPr>
            <p:ph idx="1"/>
          </p:nvPr>
        </p:nvSpPr>
        <p:spPr>
          <a:xfrm>
            <a:off x="609600" y="1408922"/>
            <a:ext cx="7924800" cy="4763278"/>
          </a:xfrm>
        </p:spPr>
        <p:txBody>
          <a:bodyPr>
            <a:normAutofit/>
          </a:bodyPr>
          <a:lstStyle/>
          <a:p>
            <a:r>
              <a:rPr lang="en-US" sz="2000" dirty="0"/>
              <a:t>A QHDHP is a Health Savings Account (HSA)-compatible health plan with annual deductibles and out-of-pocket limits that comply with IRS requirements.  The IRS adjusts the limits each year for inflation. </a:t>
            </a:r>
          </a:p>
          <a:p>
            <a:r>
              <a:rPr lang="en-US" sz="2000" dirty="0"/>
              <a:t>A QHDHP cannot pay benefits until the plan’s deductible is met for that plan year.  An exception applies for preventive care services that can be paid with no deductible (based on the CBC preventive care schedule). </a:t>
            </a:r>
          </a:p>
          <a:p>
            <a:pPr lvl="1"/>
            <a:r>
              <a:rPr lang="en-US" sz="1800" dirty="0"/>
              <a:t>In a QHDHP </a:t>
            </a:r>
            <a:r>
              <a:rPr lang="en-US" sz="1800" b="1" u="sng" dirty="0"/>
              <a:t>ALL</a:t>
            </a:r>
            <a:r>
              <a:rPr lang="en-US" sz="1800" dirty="0"/>
              <a:t> expenses are applied to the deductible (both medical &amp; </a:t>
            </a:r>
            <a:r>
              <a:rPr lang="en-US" sz="1800" dirty="0" err="1"/>
              <a:t>rx</a:t>
            </a:r>
            <a:r>
              <a:rPr lang="en-US" sz="1800" dirty="0"/>
              <a:t>) until the deductible is met</a:t>
            </a:r>
          </a:p>
          <a:p>
            <a:pPr lvl="2"/>
            <a:r>
              <a:rPr lang="en-US" sz="1600" dirty="0"/>
              <a:t>You will pay the negotiated rate for the provider charge/prescription until the deductible is met.</a:t>
            </a:r>
          </a:p>
          <a:p>
            <a:pPr lvl="3"/>
            <a:r>
              <a:rPr lang="en-US" sz="1400" i="1" dirty="0"/>
              <a:t>For example</a:t>
            </a:r>
            <a:r>
              <a:rPr lang="en-US" sz="1400" dirty="0"/>
              <a:t>:  You go to your PCP because you are ill; the negotiated rate that CBC has with the PCP is $125 – you will pay the full $125 for that visit, and it will apply to your deductible (if your deductible has not been met).  You go to the pharmacy to pickup an antibiotic for your illness; the charge for that antibiotic is $65 -  you will pay the full $65 for the prescription, and it will apply to your deductible (if your deductible has not been met)  </a:t>
            </a:r>
          </a:p>
          <a:p>
            <a:pPr lvl="1"/>
            <a:r>
              <a:rPr lang="en-US" sz="1800" dirty="0"/>
              <a:t>When the deductible is met, 20%-member coinsurance applies to all services (until the out-of-pocket maximum is met). </a:t>
            </a:r>
          </a:p>
        </p:txBody>
      </p:sp>
    </p:spTree>
    <p:extLst>
      <p:ext uri="{BB962C8B-B14F-4D97-AF65-F5344CB8AC3E}">
        <p14:creationId xmlns:p14="http://schemas.microsoft.com/office/powerpoint/2010/main" val="210439772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76427-2046-ECE8-10A1-5A05C8A2CE94}"/>
              </a:ext>
            </a:extLst>
          </p:cNvPr>
          <p:cNvSpPr>
            <a:spLocks noGrp="1"/>
          </p:cNvSpPr>
          <p:nvPr>
            <p:ph type="title"/>
          </p:nvPr>
        </p:nvSpPr>
        <p:spPr/>
        <p:txBody>
          <a:bodyPr/>
          <a:lstStyle/>
          <a:p>
            <a:r>
              <a:rPr lang="en-US" dirty="0"/>
              <a:t>P&amp;A Group</a:t>
            </a:r>
          </a:p>
        </p:txBody>
      </p:sp>
      <p:sp>
        <p:nvSpPr>
          <p:cNvPr id="3" name="Content Placeholder 2">
            <a:extLst>
              <a:ext uri="{FF2B5EF4-FFF2-40B4-BE49-F238E27FC236}">
                <a16:creationId xmlns:a16="http://schemas.microsoft.com/office/drawing/2014/main" id="{DDF136A5-46C9-DCCB-0A1A-21DB9262DFD3}"/>
              </a:ext>
            </a:extLst>
          </p:cNvPr>
          <p:cNvSpPr>
            <a:spLocks noGrp="1"/>
          </p:cNvSpPr>
          <p:nvPr>
            <p:ph idx="1"/>
          </p:nvPr>
        </p:nvSpPr>
        <p:spPr>
          <a:xfrm>
            <a:off x="609600" y="1446963"/>
            <a:ext cx="7924800" cy="4725237"/>
          </a:xfrm>
        </p:spPr>
        <p:txBody>
          <a:bodyPr/>
          <a:lstStyle/>
          <a:p>
            <a:r>
              <a:rPr lang="en-US" dirty="0"/>
              <a:t>Tax reporting</a:t>
            </a:r>
          </a:p>
          <a:p>
            <a:pPr lvl="1"/>
            <a:r>
              <a:rPr lang="en-US" dirty="0"/>
              <a:t>IRS form 8889 must be completed with your tax return each year to report total deposits and withdrawals from your account.  You do not have to itemize to complete this form.</a:t>
            </a:r>
          </a:p>
          <a:p>
            <a:r>
              <a:rPr lang="en-US" dirty="0"/>
              <a:t>Investment Accounts</a:t>
            </a:r>
          </a:p>
          <a:p>
            <a:pPr lvl="1"/>
            <a:r>
              <a:rPr lang="en-US" dirty="0"/>
              <a:t>Once your HSA balance reaches $1,000, you can transfer funds to an HSA investment account.  Information is available on the P&amp;A member portal about investment account options. </a:t>
            </a:r>
          </a:p>
          <a:p>
            <a:r>
              <a:rPr lang="en-US" dirty="0"/>
              <a:t>Beneficiaries</a:t>
            </a:r>
          </a:p>
          <a:p>
            <a:pPr lvl="1"/>
            <a:r>
              <a:rPr lang="en-US" dirty="0"/>
              <a:t>Be sure to access your account to designate beneficiaries</a:t>
            </a:r>
          </a:p>
        </p:txBody>
      </p:sp>
    </p:spTree>
    <p:extLst>
      <p:ext uri="{BB962C8B-B14F-4D97-AF65-F5344CB8AC3E}">
        <p14:creationId xmlns:p14="http://schemas.microsoft.com/office/powerpoint/2010/main" val="34954548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171B-DC6D-B2F3-4F72-AF42102EA1E3}"/>
              </a:ext>
            </a:extLst>
          </p:cNvPr>
          <p:cNvSpPr>
            <a:spLocks noGrp="1"/>
          </p:cNvSpPr>
          <p:nvPr>
            <p:ph type="title"/>
          </p:nvPr>
        </p:nvSpPr>
        <p:spPr/>
        <p:txBody>
          <a:bodyPr>
            <a:normAutofit fontScale="90000"/>
          </a:bodyPr>
          <a:lstStyle/>
          <a:p>
            <a:r>
              <a:rPr lang="en-US" dirty="0"/>
              <a:t>P&amp;A Group Participant Support Center &amp; Member Portal</a:t>
            </a:r>
          </a:p>
        </p:txBody>
      </p:sp>
      <p:sp>
        <p:nvSpPr>
          <p:cNvPr id="3" name="Content Placeholder 2">
            <a:extLst>
              <a:ext uri="{FF2B5EF4-FFF2-40B4-BE49-F238E27FC236}">
                <a16:creationId xmlns:a16="http://schemas.microsoft.com/office/drawing/2014/main" id="{B6429299-8C1F-33DA-C3C6-27F44407A970}"/>
              </a:ext>
            </a:extLst>
          </p:cNvPr>
          <p:cNvSpPr>
            <a:spLocks noGrp="1"/>
          </p:cNvSpPr>
          <p:nvPr>
            <p:ph idx="1"/>
          </p:nvPr>
        </p:nvSpPr>
        <p:spPr>
          <a:xfrm>
            <a:off x="6732395" y="1518217"/>
            <a:ext cx="2202159" cy="4572000"/>
          </a:xfrm>
        </p:spPr>
        <p:txBody>
          <a:bodyPr>
            <a:normAutofit/>
          </a:bodyPr>
          <a:lstStyle/>
          <a:p>
            <a:r>
              <a:rPr lang="en-US" sz="1800" b="1" dirty="0"/>
              <a:t>Web:  </a:t>
            </a:r>
            <a:r>
              <a:rPr lang="en-US" sz="1800" dirty="0"/>
              <a:t>www.padmin.com </a:t>
            </a:r>
          </a:p>
          <a:p>
            <a:r>
              <a:rPr lang="en-US" sz="1800" b="1" dirty="0"/>
              <a:t>Phone:  </a:t>
            </a:r>
            <a:r>
              <a:rPr lang="en-US" sz="1800" dirty="0"/>
              <a:t>716-852-2611 </a:t>
            </a:r>
          </a:p>
          <a:p>
            <a:r>
              <a:rPr lang="en-US" sz="1800" b="1" dirty="0"/>
              <a:t>Hours:  </a:t>
            </a:r>
            <a:r>
              <a:rPr lang="en-US" sz="1800" dirty="0"/>
              <a:t>Monday – Friday 8:30 am – 10:00 pm EST</a:t>
            </a:r>
          </a:p>
        </p:txBody>
      </p:sp>
      <p:pic>
        <p:nvPicPr>
          <p:cNvPr id="5" name="Picture 4">
            <a:extLst>
              <a:ext uri="{FF2B5EF4-FFF2-40B4-BE49-F238E27FC236}">
                <a16:creationId xmlns:a16="http://schemas.microsoft.com/office/drawing/2014/main" id="{152C3AFD-8598-9369-83AA-EAEBE0C58AFB}"/>
              </a:ext>
            </a:extLst>
          </p:cNvPr>
          <p:cNvPicPr>
            <a:picLocks noChangeAspect="1"/>
          </p:cNvPicPr>
          <p:nvPr/>
        </p:nvPicPr>
        <p:blipFill>
          <a:blip r:embed="rId2"/>
          <a:stretch>
            <a:fillRect/>
          </a:stretch>
        </p:blipFill>
        <p:spPr>
          <a:xfrm>
            <a:off x="119011" y="1436234"/>
            <a:ext cx="5719186" cy="4735966"/>
          </a:xfrm>
          <a:prstGeom prst="rect">
            <a:avLst/>
          </a:prstGeom>
        </p:spPr>
      </p:pic>
    </p:spTree>
    <p:extLst>
      <p:ext uri="{BB962C8B-B14F-4D97-AF65-F5344CB8AC3E}">
        <p14:creationId xmlns:p14="http://schemas.microsoft.com/office/powerpoint/2010/main" val="207859475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a:solidFill>
                  <a:srgbClr val="22537C"/>
                </a:solidFill>
              </a:rPr>
              <a:t>HSA:  Which Is The Best Plan? </a:t>
            </a:r>
            <a:endParaRPr lang="en-US" sz="1600">
              <a:solidFill>
                <a:srgbClr val="22537C"/>
              </a:solidFill>
            </a:endParaRPr>
          </a:p>
        </p:txBody>
      </p:sp>
      <p:sp>
        <p:nvSpPr>
          <p:cNvPr id="3" name="Content Placeholder 2">
            <a:extLst>
              <a:ext uri="{FF2B5EF4-FFF2-40B4-BE49-F238E27FC236}">
                <a16:creationId xmlns:a16="http://schemas.microsoft.com/office/drawing/2014/main" id="{4465D856-6E55-40DC-B4DA-0EF1B52A7921}"/>
              </a:ext>
            </a:extLst>
          </p:cNvPr>
          <p:cNvSpPr>
            <a:spLocks noGrp="1"/>
          </p:cNvSpPr>
          <p:nvPr>
            <p:ph idx="1"/>
          </p:nvPr>
        </p:nvSpPr>
        <p:spPr>
          <a:xfrm>
            <a:off x="609600" y="1371600"/>
            <a:ext cx="7924800" cy="914400"/>
          </a:xfrm>
        </p:spPr>
        <p:txBody>
          <a:bodyPr/>
          <a:lstStyle/>
          <a:p>
            <a:pPr marL="0" indent="0">
              <a:buNone/>
            </a:pPr>
            <a:r>
              <a:rPr lang="en-US" sz="2000" dirty="0"/>
              <a:t>While we can not recommend a plan for you, some things to consider when selecting your medical plan for 2024:</a:t>
            </a:r>
          </a:p>
        </p:txBody>
      </p:sp>
      <p:graphicFrame>
        <p:nvGraphicFramePr>
          <p:cNvPr id="10" name="Table 9"/>
          <p:cNvGraphicFramePr>
            <a:graphicFrameLocks noGrp="1"/>
          </p:cNvGraphicFramePr>
          <p:nvPr>
            <p:extLst>
              <p:ext uri="{D42A27DB-BD31-4B8C-83A1-F6EECF244321}">
                <p14:modId xmlns:p14="http://schemas.microsoft.com/office/powerpoint/2010/main" val="3168322546"/>
              </p:ext>
            </p:extLst>
          </p:nvPr>
        </p:nvGraphicFramePr>
        <p:xfrm>
          <a:off x="380166" y="2057400"/>
          <a:ext cx="8382000" cy="4080753"/>
        </p:xfrm>
        <a:graphic>
          <a:graphicData uri="http://schemas.openxmlformats.org/drawingml/2006/table">
            <a:tbl>
              <a:tblPr firstRow="1" bandRow="1">
                <a:tableStyleId>{9D7B26C5-4107-4FEC-AEDC-1716B250A1EF}</a:tableStyleId>
              </a:tblPr>
              <a:tblGrid>
                <a:gridCol w="2794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31713">
                <a:tc>
                  <a:txBody>
                    <a:bodyPr/>
                    <a:lstStyle/>
                    <a:p>
                      <a:endParaRPr lang="en-US" sz="1200">
                        <a:latin typeface="Century Gothic" panose="020B0502020202020204" pitchFamily="34" charset="0"/>
                        <a:ea typeface="Malgun Gothic" pitchFamily="34" charset="-127"/>
                      </a:endParaRPr>
                    </a:p>
                  </a:txBody>
                  <a:tcPr/>
                </a:tc>
                <a:tc>
                  <a:txBody>
                    <a:bodyPr/>
                    <a:lstStyle/>
                    <a:p>
                      <a:pPr algn="l"/>
                      <a:r>
                        <a:rPr lang="en-US" sz="1400"/>
                        <a:t>QHDHP</a:t>
                      </a:r>
                      <a:endParaRPr lang="en-US" sz="1400">
                        <a:latin typeface="Century Gothic" panose="020B0502020202020204" pitchFamily="34" charset="0"/>
                        <a:ea typeface="Malgun Gothic" pitchFamily="34" charset="-127"/>
                      </a:endParaRPr>
                    </a:p>
                  </a:txBody>
                  <a:tcPr/>
                </a:tc>
                <a:tc>
                  <a:txBody>
                    <a:bodyPr/>
                    <a:lstStyle/>
                    <a:p>
                      <a:pPr algn="l"/>
                      <a:r>
                        <a:rPr lang="en-US" sz="1400" dirty="0"/>
                        <a:t>PPO Plan</a:t>
                      </a:r>
                      <a:endParaRPr lang="en-US" sz="1400" dirty="0">
                        <a:latin typeface="Century Gothic" panose="020B0502020202020204" pitchFamily="34" charset="0"/>
                        <a:ea typeface="Malgun Gothic" pitchFamily="34" charset="-127"/>
                      </a:endParaRPr>
                    </a:p>
                  </a:txBody>
                  <a:tcPr/>
                </a:tc>
                <a:extLst>
                  <a:ext uri="{0D108BD9-81ED-4DB2-BD59-A6C34878D82A}">
                    <a16:rowId xmlns:a16="http://schemas.microsoft.com/office/drawing/2014/main" val="10000"/>
                  </a:ext>
                </a:extLst>
              </a:tr>
              <a:tr h="731520">
                <a:tc>
                  <a:txBody>
                    <a:bodyPr/>
                    <a:lstStyle/>
                    <a:p>
                      <a:pPr algn="l"/>
                      <a:r>
                        <a:rPr lang="en-US" sz="1400" dirty="0"/>
                        <a:t>Would</a:t>
                      </a:r>
                      <a:r>
                        <a:rPr lang="en-US" sz="1400" baseline="0" dirty="0"/>
                        <a:t> you rather pay more money as you incur services or pay more each pay period?</a:t>
                      </a:r>
                      <a:endParaRPr lang="en-US" sz="1400" b="1" dirty="0">
                        <a:latin typeface="Century Gothic" panose="020B0502020202020204" pitchFamily="34" charset="0"/>
                        <a:ea typeface="Malgun Gothic" pitchFamily="34" charset="-127"/>
                      </a:endParaRPr>
                    </a:p>
                  </a:txBody>
                  <a:tcPr anchor="ctr"/>
                </a:tc>
                <a:tc>
                  <a:txBody>
                    <a:bodyPr/>
                    <a:lstStyle/>
                    <a:p>
                      <a:pPr algn="l"/>
                      <a:r>
                        <a:rPr lang="en-US" sz="1200"/>
                        <a:t>Least</a:t>
                      </a:r>
                      <a:r>
                        <a:rPr lang="en-US" sz="1200" baseline="0"/>
                        <a:t> amount of money out of your paycheck – you will pay more when you incur services.</a:t>
                      </a:r>
                      <a:endParaRPr lang="en-US" sz="1200">
                        <a:latin typeface="Century Gothic" panose="020B0502020202020204" pitchFamily="34" charset="0"/>
                        <a:ea typeface="Malgun Gothic" pitchFamily="34" charset="-127"/>
                      </a:endParaRPr>
                    </a:p>
                  </a:txBody>
                  <a:tcPr anchor="ctr"/>
                </a:tc>
                <a:tc>
                  <a:txBody>
                    <a:bodyPr/>
                    <a:lstStyle/>
                    <a:p>
                      <a:pPr algn="l"/>
                      <a:r>
                        <a:rPr lang="en-US" sz="1200"/>
                        <a:t>Most money out of your paycheck – set</a:t>
                      </a:r>
                      <a:r>
                        <a:rPr lang="en-US" sz="1200" baseline="0"/>
                        <a:t> copays for many services.</a:t>
                      </a:r>
                      <a:endParaRPr lang="en-US" sz="1200">
                        <a:latin typeface="Century Gothic" panose="020B0502020202020204" pitchFamily="34" charset="0"/>
                        <a:ea typeface="Malgun Gothic" pitchFamily="34" charset="-127"/>
                      </a:endParaRPr>
                    </a:p>
                  </a:txBody>
                  <a:tcPr anchor="ctr"/>
                </a:tc>
                <a:extLst>
                  <a:ext uri="{0D108BD9-81ED-4DB2-BD59-A6C34878D82A}">
                    <a16:rowId xmlns:a16="http://schemas.microsoft.com/office/drawing/2014/main" val="10001"/>
                  </a:ext>
                </a:extLst>
              </a:tr>
              <a:tr h="731520">
                <a:tc>
                  <a:txBody>
                    <a:bodyPr/>
                    <a:lstStyle/>
                    <a:p>
                      <a:pPr algn="l"/>
                      <a:r>
                        <a:rPr lang="en-US" sz="1400"/>
                        <a:t>Do</a:t>
                      </a:r>
                      <a:r>
                        <a:rPr lang="en-US" sz="1400" baseline="0"/>
                        <a:t> you take expensive or several prescription drugs?</a:t>
                      </a:r>
                      <a:endParaRPr lang="en-US" sz="1400" b="1">
                        <a:latin typeface="Century Gothic" panose="020B0502020202020204" pitchFamily="34" charset="0"/>
                        <a:ea typeface="Malgun Gothic" pitchFamily="34" charset="-127"/>
                      </a:endParaRPr>
                    </a:p>
                  </a:txBody>
                  <a:tcPr anchor="ctr"/>
                </a:tc>
                <a:tc>
                  <a:txBody>
                    <a:bodyPr/>
                    <a:lstStyle/>
                    <a:p>
                      <a:pPr algn="l"/>
                      <a:r>
                        <a:rPr lang="en-US" sz="1200"/>
                        <a:t>If yes, are you comfortable with paying 100% of the cost up to your deductible</a:t>
                      </a:r>
                      <a:r>
                        <a:rPr lang="en-US" sz="1200" baseline="0"/>
                        <a:t> then the applicable co-pay up to the OOPM?</a:t>
                      </a:r>
                      <a:endParaRPr lang="en-US" sz="1200">
                        <a:latin typeface="Century Gothic" panose="020B0502020202020204" pitchFamily="34" charset="0"/>
                        <a:ea typeface="Malgun Gothic" pitchFamily="34" charset="-127"/>
                      </a:endParaRPr>
                    </a:p>
                  </a:txBody>
                  <a:tcPr anchor="ctr"/>
                </a:tc>
                <a:tc>
                  <a:txBody>
                    <a:bodyPr/>
                    <a:lstStyle/>
                    <a:p>
                      <a:pPr algn="l"/>
                      <a:r>
                        <a:rPr lang="en-US" sz="1200"/>
                        <a:t>If yes, the</a:t>
                      </a:r>
                      <a:r>
                        <a:rPr lang="en-US" sz="1200" baseline="0"/>
                        <a:t> deductible does not apply and there are set copays per prescription type.</a:t>
                      </a:r>
                      <a:endParaRPr lang="en-US" sz="1200">
                        <a:latin typeface="Century Gothic" panose="020B0502020202020204" pitchFamily="34" charset="0"/>
                        <a:ea typeface="Malgun Gothic" pitchFamily="34" charset="-127"/>
                      </a:endParaRPr>
                    </a:p>
                  </a:txBody>
                  <a:tcPr anchor="ctr"/>
                </a:tc>
                <a:extLst>
                  <a:ext uri="{0D108BD9-81ED-4DB2-BD59-A6C34878D82A}">
                    <a16:rowId xmlns:a16="http://schemas.microsoft.com/office/drawing/2014/main" val="10002"/>
                  </a:ext>
                </a:extLst>
              </a:tr>
              <a:tr h="731520">
                <a:tc>
                  <a:txBody>
                    <a:bodyPr/>
                    <a:lstStyle/>
                    <a:p>
                      <a:pPr algn="l"/>
                      <a:r>
                        <a:rPr lang="en-US" sz="1400"/>
                        <a:t>Are you looking for a tax advantaged savings</a:t>
                      </a:r>
                      <a:r>
                        <a:rPr lang="en-US" sz="1400" baseline="0"/>
                        <a:t> method?</a:t>
                      </a:r>
                      <a:endParaRPr lang="en-US" sz="1400" b="1">
                        <a:latin typeface="Century Gothic" panose="020B0502020202020204" pitchFamily="34" charset="0"/>
                        <a:ea typeface="Malgun Gothic" pitchFamily="34" charset="-127"/>
                      </a:endParaRPr>
                    </a:p>
                  </a:txBody>
                  <a:tcPr anchor="ct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en-US" sz="1200"/>
                        <a:t>If yes, this plan allows you to set aside money in an HSA that you can use for healthcare expenses or retirement.</a:t>
                      </a:r>
                      <a:endParaRPr lang="en-US" sz="1200">
                        <a:latin typeface="Century Gothic" panose="020B0502020202020204" pitchFamily="34" charset="0"/>
                        <a:ea typeface="Malgun Gothic" pitchFamily="34" charset="-127"/>
                      </a:endParaRPr>
                    </a:p>
                  </a:txBody>
                  <a:tcPr anchor="ctr"/>
                </a:tc>
                <a:tc>
                  <a:txBody>
                    <a:bodyPr/>
                    <a:lstStyle/>
                    <a:p>
                      <a:pPr algn="l"/>
                      <a:r>
                        <a:rPr lang="en-US" sz="1200"/>
                        <a:t>If yes, this plan does not provide</a:t>
                      </a:r>
                      <a:r>
                        <a:rPr lang="en-US" sz="1200" baseline="0"/>
                        <a:t> access to any special accounts like an HSA.</a:t>
                      </a:r>
                      <a:endParaRPr lang="en-US" sz="1200">
                        <a:latin typeface="Century Gothic" panose="020B0502020202020204" pitchFamily="34" charset="0"/>
                        <a:ea typeface="Malgun Gothic" pitchFamily="34" charset="-127"/>
                      </a:endParaRPr>
                    </a:p>
                  </a:txBody>
                  <a:tcPr anchor="ctr"/>
                </a:tc>
                <a:extLst>
                  <a:ext uri="{0D108BD9-81ED-4DB2-BD59-A6C34878D82A}">
                    <a16:rowId xmlns:a16="http://schemas.microsoft.com/office/drawing/2014/main" val="10003"/>
                  </a:ext>
                </a:extLst>
              </a:tr>
              <a:tr h="731520">
                <a:tc>
                  <a:txBody>
                    <a:bodyPr/>
                    <a:lstStyle/>
                    <a:p>
                      <a:pPr algn="l"/>
                      <a:r>
                        <a:rPr lang="en-US" sz="1400"/>
                        <a:t>Are you covering a dependent on the medical coverage?</a:t>
                      </a:r>
                      <a:endParaRPr lang="en-US" sz="1400" b="1">
                        <a:latin typeface="Century Gothic" panose="020B0502020202020204" pitchFamily="34" charset="0"/>
                        <a:ea typeface="Malgun Gothic" pitchFamily="34" charset="-127"/>
                      </a:endParaRPr>
                    </a:p>
                  </a:txBody>
                  <a:tcPr anchor="ctr"/>
                </a:tc>
                <a:tc>
                  <a:txBody>
                    <a:bodyPr/>
                    <a:lstStyle/>
                    <a:p>
                      <a:pPr algn="l">
                        <a:buFont typeface="Arial" panose="020B0604020202020204" pitchFamily="34" charset="0"/>
                        <a:buNone/>
                      </a:pPr>
                      <a:r>
                        <a:rPr lang="en-US" sz="1200" dirty="0"/>
                        <a:t>If yes, this plan has a separate deductible and OOPM per person, to a family maximum.</a:t>
                      </a:r>
                      <a:endParaRPr lang="en-US" sz="1200" dirty="0">
                        <a:latin typeface="Century Gothic" panose="020B0502020202020204" pitchFamily="34" charset="0"/>
                        <a:ea typeface="Malgun Gothic" pitchFamily="34" charset="-127"/>
                      </a:endParaRPr>
                    </a:p>
                  </a:txBody>
                  <a:tcPr anchor="ctr"/>
                </a:tc>
                <a:tc>
                  <a:txBody>
                    <a:bodyPr/>
                    <a:lstStyle/>
                    <a:p>
                      <a:pPr algn="l">
                        <a:buFont typeface="Arial" panose="020B0604020202020204" pitchFamily="34" charset="0"/>
                        <a:buNone/>
                      </a:pPr>
                      <a:r>
                        <a:rPr lang="en-US" sz="1200" dirty="0"/>
                        <a:t>If yes, this plan has a separate deductible and OOPM per person, to a family maximum. </a:t>
                      </a:r>
                      <a:endParaRPr lang="en-US" sz="1200" dirty="0">
                        <a:latin typeface="Century Gothic" panose="020B0502020202020204" pitchFamily="34" charset="0"/>
                        <a:ea typeface="Malgun Gothic" pitchFamily="34" charset="-127"/>
                      </a:endParaRPr>
                    </a:p>
                  </a:txBody>
                  <a:tcPr anchor="ctr"/>
                </a:tc>
                <a:extLst>
                  <a:ext uri="{0D108BD9-81ED-4DB2-BD59-A6C34878D82A}">
                    <a16:rowId xmlns:a16="http://schemas.microsoft.com/office/drawing/2014/main" val="10004"/>
                  </a:ext>
                </a:extLst>
              </a:tr>
              <a:tr h="731520">
                <a:tc>
                  <a:txBody>
                    <a:bodyPr/>
                    <a:lstStyle/>
                    <a:p>
                      <a:pPr algn="l"/>
                      <a:r>
                        <a:rPr lang="en-US" sz="1400"/>
                        <a:t>Which plan is better?</a:t>
                      </a:r>
                      <a:endParaRPr lang="en-US" sz="1400" b="1">
                        <a:latin typeface="Century Gothic" panose="020B0502020202020204" pitchFamily="34" charset="0"/>
                        <a:ea typeface="Malgun Gothic" pitchFamily="34" charset="-127"/>
                      </a:endParaRPr>
                    </a:p>
                  </a:txBody>
                  <a:tcPr anchor="ctr"/>
                </a:tc>
                <a:tc gridSpan="2">
                  <a:txBody>
                    <a:bodyPr/>
                    <a:lstStyle/>
                    <a:p>
                      <a:pPr marL="0" marR="0" indent="0" algn="ctr" defTabSz="457200" rtl="0" eaLnBrk="1" fontAlgn="auto" latinLnBrk="0" hangingPunct="1">
                        <a:lnSpc>
                          <a:spcPct val="100000"/>
                        </a:lnSpc>
                        <a:spcBef>
                          <a:spcPct val="0"/>
                        </a:spcBef>
                        <a:spcAft>
                          <a:spcPct val="0"/>
                        </a:spcAft>
                        <a:buClrTx/>
                        <a:buSzTx/>
                        <a:buFontTx/>
                        <a:buNone/>
                        <a:defRPr/>
                      </a:pPr>
                      <a:r>
                        <a:rPr lang="en-US" sz="1200" dirty="0"/>
                        <a:t>Both are quality</a:t>
                      </a:r>
                      <a:r>
                        <a:rPr lang="en-US" sz="1200" baseline="0" dirty="0"/>
                        <a:t> plans.  </a:t>
                      </a:r>
                    </a:p>
                    <a:p>
                      <a:pPr marL="0" marR="0" indent="0" algn="ctr" defTabSz="457200" rtl="0" eaLnBrk="1" fontAlgn="auto" latinLnBrk="0" hangingPunct="1">
                        <a:lnSpc>
                          <a:spcPct val="100000"/>
                        </a:lnSpc>
                        <a:spcBef>
                          <a:spcPct val="0"/>
                        </a:spcBef>
                        <a:spcAft>
                          <a:spcPct val="0"/>
                        </a:spcAft>
                        <a:buClrTx/>
                        <a:buSzTx/>
                        <a:buFontTx/>
                        <a:buNone/>
                        <a:defRPr/>
                      </a:pPr>
                      <a:r>
                        <a:rPr lang="en-US" sz="1200" baseline="0" dirty="0"/>
                        <a:t>It just depends on your financial point of view, medical needs and long term financial goals and objectives.  Both plans provide comprehensive coverage and include an    out-of-pocket maximum (though the amount varies based on plan selection).</a:t>
                      </a:r>
                      <a:endParaRPr lang="en-US" sz="1200" baseline="0" dirty="0">
                        <a:latin typeface="Century Gothic" panose="020B0502020202020204" pitchFamily="34" charset="0"/>
                        <a:ea typeface="Malgun Gothic" pitchFamily="34" charset="-127"/>
                      </a:endParaRPr>
                    </a:p>
                  </a:txBody>
                  <a:tcPr anchor="ctr"/>
                </a:tc>
                <a:tc hMerge="1">
                  <a:txBody>
                    <a:bodyPr/>
                    <a:lstStyle/>
                    <a:p>
                      <a:pPr algn="ctr"/>
                      <a:endParaRPr lang="en-US" sz="120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25991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22537C"/>
                </a:solidFill>
              </a:rPr>
              <a:t>QHDHP Medical Highlights</a:t>
            </a:r>
            <a:r>
              <a:rPr lang="en-US" dirty="0"/>
              <a:t> </a:t>
            </a:r>
            <a:endParaRPr lang="en-US" dirty="0">
              <a:solidFill>
                <a:srgbClr val="22537C"/>
              </a:solidFill>
            </a:endParaRPr>
          </a:p>
        </p:txBody>
      </p:sp>
      <p:sp>
        <p:nvSpPr>
          <p:cNvPr id="4" name="TextBox 3"/>
          <p:cNvSpPr txBox="1"/>
          <p:nvPr/>
        </p:nvSpPr>
        <p:spPr>
          <a:xfrm>
            <a:off x="412701" y="1353234"/>
            <a:ext cx="7831665" cy="461665"/>
          </a:xfrm>
          <a:prstGeom prst="rect">
            <a:avLst/>
          </a:prstGeom>
          <a:noFill/>
        </p:spPr>
        <p:txBody>
          <a:bodyPr wrap="square" rtlCol="0">
            <a:spAutoFit/>
          </a:bodyPr>
          <a:lstStyle/>
          <a:p>
            <a:r>
              <a:rPr lang="en-US" sz="1200" dirty="0">
                <a:solidFill>
                  <a:srgbClr val="4774AB"/>
                </a:solidFill>
              </a:rPr>
              <a:t>*QHDHP – the deductible is combined to include medical and prescription drug providers for in-network providers.  </a:t>
            </a:r>
          </a:p>
          <a:p>
            <a:r>
              <a:rPr lang="en-US" sz="1200" dirty="0"/>
              <a:t>**The out-of-pocket maximum includes the deductible all eligible copays and coinsurance amounts.</a:t>
            </a:r>
          </a:p>
        </p:txBody>
      </p:sp>
      <p:graphicFrame>
        <p:nvGraphicFramePr>
          <p:cNvPr id="5" name="Medical_Plan_Table_1">
            <a:extLst>
              <a:ext uri="{FF2B5EF4-FFF2-40B4-BE49-F238E27FC236}">
                <a16:creationId xmlns:a16="http://schemas.microsoft.com/office/drawing/2014/main" id="{E6105495-D3BF-4178-9F66-95BE0B1E8237}"/>
              </a:ext>
            </a:extLst>
          </p:cNvPr>
          <p:cNvGraphicFramePr>
            <a:graphicFrameLocks noGrp="1"/>
          </p:cNvGraphicFramePr>
          <p:nvPr>
            <p:extLst>
              <p:ext uri="{D42A27DB-BD31-4B8C-83A1-F6EECF244321}">
                <p14:modId xmlns:p14="http://schemas.microsoft.com/office/powerpoint/2010/main" val="2817648878"/>
              </p:ext>
            </p:extLst>
          </p:nvPr>
        </p:nvGraphicFramePr>
        <p:xfrm>
          <a:off x="1536565" y="1806574"/>
          <a:ext cx="5583936" cy="3436651"/>
        </p:xfrm>
        <a:graphic>
          <a:graphicData uri="http://schemas.openxmlformats.org/drawingml/2006/table">
            <a:tbl>
              <a:tblPr firstRow="1" bandRow="1">
                <a:tableStyleId>{69012ECD-51FC-41F1-AA8D-1B2483CD663E}</a:tableStyleId>
              </a:tblPr>
              <a:tblGrid>
                <a:gridCol w="2791968">
                  <a:extLst>
                    <a:ext uri="{9D8B030D-6E8A-4147-A177-3AD203B41FA5}">
                      <a16:colId xmlns:a16="http://schemas.microsoft.com/office/drawing/2014/main" val="1128596259"/>
                    </a:ext>
                  </a:extLst>
                </a:gridCol>
                <a:gridCol w="2791968">
                  <a:extLst>
                    <a:ext uri="{9D8B030D-6E8A-4147-A177-3AD203B41FA5}">
                      <a16:colId xmlns:a16="http://schemas.microsoft.com/office/drawing/2014/main" val="20002"/>
                    </a:ext>
                  </a:extLst>
                </a:gridCol>
              </a:tblGrid>
              <a:tr h="370840">
                <a:tc>
                  <a:txBody>
                    <a:bodyPr/>
                    <a:lstStyle/>
                    <a:p>
                      <a:endParaRPr lang="en-US" sz="1200" b="1">
                        <a:highlight>
                          <a:srgbClr val="FFFF00"/>
                        </a:highlight>
                      </a:endParaRPr>
                    </a:p>
                  </a:txBody>
                  <a:tcPr>
                    <a:solidFill>
                      <a:srgbClr val="527898"/>
                    </a:solidFill>
                  </a:tcPr>
                </a:tc>
                <a:tc>
                  <a:txBody>
                    <a:bodyPr/>
                    <a:lstStyle/>
                    <a:p>
                      <a:r>
                        <a:rPr lang="en-US" sz="1200" b="1" dirty="0"/>
                        <a:t>Capital Blue Cross QHDHP w/HSA (In-Network benefits illustrated)</a:t>
                      </a:r>
                    </a:p>
                  </a:txBody>
                  <a:tcPr>
                    <a:solidFill>
                      <a:srgbClr val="527898"/>
                    </a:solidFill>
                  </a:tcPr>
                </a:tc>
                <a:extLst>
                  <a:ext uri="{0D108BD9-81ED-4DB2-BD59-A6C34878D82A}">
                    <a16:rowId xmlns:a16="http://schemas.microsoft.com/office/drawing/2014/main" val="749961004"/>
                  </a:ext>
                </a:extLst>
              </a:tr>
              <a:tr h="370840">
                <a:tc>
                  <a:txBody>
                    <a:bodyPr/>
                    <a:lstStyle/>
                    <a:p>
                      <a:r>
                        <a:rPr lang="en-US" sz="1200" b="1"/>
                        <a:t>Annual</a:t>
                      </a:r>
                      <a:r>
                        <a:rPr lang="en-US" sz="1200" b="1" baseline="0"/>
                        <a:t> Deductible*</a:t>
                      </a:r>
                      <a:endParaRPr lang="en-US" sz="1000" b="0">
                        <a:latin typeface="Century Gothic" panose="020B0502020202020204" pitchFamily="34" charset="0"/>
                      </a:endParaRPr>
                    </a:p>
                  </a:txBody>
                  <a:tcPr anchor="ctr"/>
                </a:tc>
                <a:tc>
                  <a:txBody>
                    <a:bodyPr/>
                    <a:lstStyle/>
                    <a:p>
                      <a:r>
                        <a:rPr lang="en-US" sz="1000" b="1" dirty="0"/>
                        <a:t>$3,500 </a:t>
                      </a:r>
                      <a:r>
                        <a:rPr lang="en-US" sz="1000" b="0" dirty="0"/>
                        <a:t>per individual
</a:t>
                      </a:r>
                      <a:r>
                        <a:rPr lang="en-US" sz="1000" b="1" dirty="0"/>
                        <a:t>$7,000 </a:t>
                      </a:r>
                      <a:r>
                        <a:rPr lang="en-US" sz="1000" b="0" dirty="0"/>
                        <a:t>per family</a:t>
                      </a:r>
                    </a:p>
                  </a:txBody>
                  <a:tcPr anchor="ctr"/>
                </a:tc>
                <a:extLst>
                  <a:ext uri="{0D108BD9-81ED-4DB2-BD59-A6C34878D82A}">
                    <a16:rowId xmlns:a16="http://schemas.microsoft.com/office/drawing/2014/main" val="1388205342"/>
                  </a:ext>
                </a:extLst>
              </a:tr>
              <a:tr h="370840">
                <a:tc>
                  <a:txBody>
                    <a:bodyPr/>
                    <a:lstStyle/>
                    <a:p>
                      <a:r>
                        <a:rPr lang="en-US" sz="1200" b="1"/>
                        <a:t>Annual Out-of-Pocket Maximum**</a:t>
                      </a:r>
                      <a:endParaRPr lang="en-US" sz="1000" b="0">
                        <a:latin typeface="Century Gothic" panose="020B0502020202020204" pitchFamily="34" charset="0"/>
                      </a:endParaRPr>
                    </a:p>
                  </a:txBody>
                  <a:tcPr anchor="ctr"/>
                </a:tc>
                <a:tc>
                  <a:txBody>
                    <a:bodyPr/>
                    <a:lstStyle/>
                    <a:p>
                      <a:r>
                        <a:rPr lang="en-US" sz="1000" b="1" dirty="0"/>
                        <a:t>$8,050 </a:t>
                      </a:r>
                      <a:r>
                        <a:rPr lang="en-US" sz="1000" b="0" dirty="0"/>
                        <a:t>per individual
</a:t>
                      </a:r>
                      <a:r>
                        <a:rPr lang="en-US" sz="1000" b="1" dirty="0"/>
                        <a:t>$16,100 </a:t>
                      </a:r>
                      <a:r>
                        <a:rPr lang="en-US" sz="1000" b="0" dirty="0"/>
                        <a:t>per family</a:t>
                      </a:r>
                    </a:p>
                  </a:txBody>
                  <a:tcPr anchor="ctr"/>
                </a:tc>
                <a:extLst>
                  <a:ext uri="{0D108BD9-81ED-4DB2-BD59-A6C34878D82A}">
                    <a16:rowId xmlns:a16="http://schemas.microsoft.com/office/drawing/2014/main" val="73725606"/>
                  </a:ext>
                </a:extLst>
              </a:tr>
              <a:tr h="370840">
                <a:tc>
                  <a:txBody>
                    <a:bodyPr/>
                    <a:lstStyle/>
                    <a:p>
                      <a:r>
                        <a:rPr lang="en-US" sz="1200" b="1" dirty="0"/>
                        <a:t>Plan Coinsurance (member)</a:t>
                      </a:r>
                      <a:endParaRPr lang="en-US" sz="1000" b="0" dirty="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833763122"/>
                  </a:ext>
                </a:extLst>
              </a:tr>
              <a:tr h="370840">
                <a:tc>
                  <a:txBody>
                    <a:bodyPr/>
                    <a:lstStyle/>
                    <a:p>
                      <a:r>
                        <a:rPr lang="en-US" sz="1200" b="1"/>
                        <a:t>Office Visit</a:t>
                      </a:r>
                      <a:endParaRPr lang="en-US" sz="1000" b="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2837014871"/>
                  </a:ext>
                </a:extLst>
              </a:tr>
              <a:tr h="370840">
                <a:tc>
                  <a:txBody>
                    <a:bodyPr/>
                    <a:lstStyle/>
                    <a:p>
                      <a:r>
                        <a:rPr lang="en-US" sz="1200" b="1"/>
                        <a:t>Lab &amp; X-ray</a:t>
                      </a:r>
                      <a:endParaRPr lang="en-US" sz="1000" b="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3612922898"/>
                  </a:ext>
                </a:extLst>
              </a:tr>
              <a:tr h="370840">
                <a:tc>
                  <a:txBody>
                    <a:bodyPr/>
                    <a:lstStyle/>
                    <a:p>
                      <a:r>
                        <a:rPr lang="en-US" sz="1200" b="1"/>
                        <a:t>Complex Radiology</a:t>
                      </a:r>
                      <a:endParaRPr lang="en-US" sz="1000" b="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1137324268"/>
                  </a:ext>
                </a:extLst>
              </a:tr>
              <a:tr h="332771">
                <a:tc>
                  <a:txBody>
                    <a:bodyPr/>
                    <a:lstStyle/>
                    <a:p>
                      <a:r>
                        <a:rPr lang="en-US" sz="1200" b="1" dirty="0"/>
                        <a:t>Inpatient Hospital</a:t>
                      </a:r>
                      <a:endParaRPr lang="en-US" sz="1000" b="0" dirty="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2105453724"/>
                  </a:ext>
                </a:extLst>
              </a:tr>
              <a:tr h="370840">
                <a:tc>
                  <a:txBody>
                    <a:bodyPr/>
                    <a:lstStyle/>
                    <a:p>
                      <a:r>
                        <a:rPr lang="en-US" sz="1200" b="1" dirty="0"/>
                        <a:t>Emergency Room</a:t>
                      </a:r>
                      <a:endParaRPr lang="en-US" sz="1000" b="0" dirty="0">
                        <a:latin typeface="Century Gothic" panose="020B0502020202020204" pitchFamily="34" charset="0"/>
                      </a:endParaRPr>
                    </a:p>
                  </a:txBody>
                  <a:tcPr anchor="ctr"/>
                </a:tc>
                <a:tc>
                  <a:txBody>
                    <a:bodyPr/>
                    <a:lstStyle/>
                    <a:p>
                      <a:r>
                        <a:rPr lang="en-US" sz="1000" b="1" dirty="0"/>
                        <a:t>20% </a:t>
                      </a:r>
                      <a:r>
                        <a:rPr lang="en-US" sz="1000" b="0" dirty="0"/>
                        <a:t>after deductible</a:t>
                      </a:r>
                    </a:p>
                  </a:txBody>
                  <a:tcPr anchor="ctr"/>
                </a:tc>
                <a:extLst>
                  <a:ext uri="{0D108BD9-81ED-4DB2-BD59-A6C34878D82A}">
                    <a16:rowId xmlns:a16="http://schemas.microsoft.com/office/drawing/2014/main" val="1729569557"/>
                  </a:ext>
                </a:extLst>
              </a:tr>
            </a:tbl>
          </a:graphicData>
        </a:graphic>
      </p:graphicFrame>
      <p:sp>
        <p:nvSpPr>
          <p:cNvPr id="3" name="TextBox 2">
            <a:extLst>
              <a:ext uri="{FF2B5EF4-FFF2-40B4-BE49-F238E27FC236}">
                <a16:creationId xmlns:a16="http://schemas.microsoft.com/office/drawing/2014/main" id="{93169AFB-E171-2F78-F7FA-1382D994139B}"/>
              </a:ext>
            </a:extLst>
          </p:cNvPr>
          <p:cNvSpPr txBox="1"/>
          <p:nvPr/>
        </p:nvSpPr>
        <p:spPr>
          <a:xfrm>
            <a:off x="411480" y="5966460"/>
            <a:ext cx="7924800" cy="276999"/>
          </a:xfrm>
          <a:prstGeom prst="rect">
            <a:avLst/>
          </a:prstGeom>
          <a:noFill/>
        </p:spPr>
        <p:txBody>
          <a:bodyPr wrap="square" rtlCol="0">
            <a:spAutoFit/>
          </a:bodyPr>
          <a:lstStyle/>
          <a:p>
            <a:r>
              <a:rPr lang="en-US" sz="1200" i="1" dirty="0"/>
              <a:t>Benefits illustrated are In-Network (member responsibility); see Capital Blue Cross Benefit Summary for additional details. </a:t>
            </a:r>
          </a:p>
        </p:txBody>
      </p:sp>
      <p:sp>
        <p:nvSpPr>
          <p:cNvPr id="6" name="TextBox 5">
            <a:extLst>
              <a:ext uri="{FF2B5EF4-FFF2-40B4-BE49-F238E27FC236}">
                <a16:creationId xmlns:a16="http://schemas.microsoft.com/office/drawing/2014/main" id="{869E5C8F-6BBE-28BE-F1BF-F4E70D0AFF1D}"/>
              </a:ext>
            </a:extLst>
          </p:cNvPr>
          <p:cNvSpPr txBox="1"/>
          <p:nvPr/>
        </p:nvSpPr>
        <p:spPr>
          <a:xfrm>
            <a:off x="411480" y="5269275"/>
            <a:ext cx="8375904" cy="584775"/>
          </a:xfrm>
          <a:prstGeom prst="rect">
            <a:avLst/>
          </a:prstGeom>
          <a:noFill/>
        </p:spPr>
        <p:txBody>
          <a:bodyPr wrap="square" rtlCol="0">
            <a:spAutoFit/>
          </a:bodyPr>
          <a:lstStyle/>
          <a:p>
            <a:pPr algn="ctr"/>
            <a:r>
              <a:rPr lang="en-US" sz="1600" dirty="0"/>
              <a:t>Preventive Care (following the CBC preventive care schedule) is covered at 100% at In-Network providers, the deductible is waived. </a:t>
            </a:r>
          </a:p>
        </p:txBody>
      </p:sp>
    </p:spTree>
    <p:extLst>
      <p:ext uri="{BB962C8B-B14F-4D97-AF65-F5344CB8AC3E}">
        <p14:creationId xmlns:p14="http://schemas.microsoft.com/office/powerpoint/2010/main" val="27987397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22537C"/>
                </a:solidFill>
              </a:rPr>
              <a:t>QHDHP Rx Highlights </a:t>
            </a:r>
          </a:p>
        </p:txBody>
      </p:sp>
      <p:graphicFrame>
        <p:nvGraphicFramePr>
          <p:cNvPr id="4" name="Medical_Prescription_Table">
            <a:extLst>
              <a:ext uri="{FF2B5EF4-FFF2-40B4-BE49-F238E27FC236}">
                <a16:creationId xmlns:a16="http://schemas.microsoft.com/office/drawing/2014/main" id="{F64D9284-4DCD-4086-83F7-58BB2A76FB99}"/>
              </a:ext>
            </a:extLst>
          </p:cNvPr>
          <p:cNvGraphicFramePr>
            <a:graphicFrameLocks noGrp="1"/>
          </p:cNvGraphicFramePr>
          <p:nvPr>
            <p:extLst>
              <p:ext uri="{D42A27DB-BD31-4B8C-83A1-F6EECF244321}">
                <p14:modId xmlns:p14="http://schemas.microsoft.com/office/powerpoint/2010/main" val="1560871041"/>
              </p:ext>
            </p:extLst>
          </p:nvPr>
        </p:nvGraphicFramePr>
        <p:xfrm>
          <a:off x="1589849" y="1444752"/>
          <a:ext cx="6107188" cy="4627921"/>
        </p:xfrm>
        <a:graphic>
          <a:graphicData uri="http://schemas.openxmlformats.org/drawingml/2006/table">
            <a:tbl>
              <a:tblPr firstRow="1" bandRow="1">
                <a:tableStyleId>{69012ECD-51FC-41F1-AA8D-1B2483CD663E}</a:tableStyleId>
              </a:tblPr>
              <a:tblGrid>
                <a:gridCol w="3053594">
                  <a:extLst>
                    <a:ext uri="{9D8B030D-6E8A-4147-A177-3AD203B41FA5}">
                      <a16:colId xmlns:a16="http://schemas.microsoft.com/office/drawing/2014/main" val="2525760479"/>
                    </a:ext>
                  </a:extLst>
                </a:gridCol>
                <a:gridCol w="3053594">
                  <a:extLst>
                    <a:ext uri="{9D8B030D-6E8A-4147-A177-3AD203B41FA5}">
                      <a16:colId xmlns:a16="http://schemas.microsoft.com/office/drawing/2014/main" val="20002"/>
                    </a:ext>
                  </a:extLst>
                </a:gridCol>
              </a:tblGrid>
              <a:tr h="370840">
                <a:tc>
                  <a:txBody>
                    <a:bodyPr/>
                    <a:lstStyle/>
                    <a:p>
                      <a:endParaRPr lang="en-US" sz="1200" b="1">
                        <a:latin typeface="+mn-lt"/>
                      </a:endParaRPr>
                    </a:p>
                  </a:txBody>
                  <a:tcPr>
                    <a:solidFill>
                      <a:srgbClr val="527898"/>
                    </a:solidFill>
                  </a:tcPr>
                </a:tc>
                <a:tc>
                  <a:txBody>
                    <a:bodyPr/>
                    <a:lstStyle/>
                    <a:p>
                      <a:r>
                        <a:rPr lang="en-US" sz="1200" b="1" dirty="0">
                          <a:latin typeface="+mn-lt"/>
                        </a:rPr>
                        <a:t>Prescription benefits are through Express Scripts, administered by </a:t>
                      </a:r>
                      <a:r>
                        <a:rPr lang="en-US" sz="1200" b="1" dirty="0" err="1">
                          <a:latin typeface="+mn-lt"/>
                        </a:rPr>
                        <a:t>RxBenefits</a:t>
                      </a:r>
                      <a:endParaRPr lang="en-US" sz="1200" b="1" dirty="0">
                        <a:latin typeface="+mn-lt"/>
                      </a:endParaRPr>
                    </a:p>
                  </a:txBody>
                  <a:tcPr>
                    <a:solidFill>
                      <a:srgbClr val="527898"/>
                    </a:solidFill>
                  </a:tcPr>
                </a:tc>
                <a:extLst>
                  <a:ext uri="{0D108BD9-81ED-4DB2-BD59-A6C34878D82A}">
                    <a16:rowId xmlns:a16="http://schemas.microsoft.com/office/drawing/2014/main" val="2760972435"/>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050" b="1" dirty="0"/>
                        <a:t>Rx Deductible</a:t>
                      </a:r>
                      <a:endParaRPr lang="en-US" sz="1000" b="0" dirty="0">
                        <a:latin typeface="+mn-lt"/>
                      </a:endParaRP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000" b="0" dirty="0"/>
                        <a:t>combined with medical deductible</a:t>
                      </a:r>
                    </a:p>
                  </a:txBody>
                  <a:tcPr anchor="ctr"/>
                </a:tc>
                <a:extLst>
                  <a:ext uri="{0D108BD9-81ED-4DB2-BD59-A6C34878D82A}">
                    <a16:rowId xmlns:a16="http://schemas.microsoft.com/office/drawing/2014/main" val="3967361465"/>
                  </a:ext>
                </a:extLst>
              </a:tr>
              <a:tr h="256032">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050" b="1" dirty="0"/>
                        <a:t>Retail Prescription Drugs (31-day supply)</a:t>
                      </a:r>
                      <a:endParaRPr lang="en-US" sz="1000" b="0" dirty="0">
                        <a:latin typeface="+mn-lt"/>
                      </a:endParaRPr>
                    </a:p>
                  </a:txBody>
                  <a:tcPr anchor="ctr">
                    <a:solidFill>
                      <a:srgbClr val="95AFC5"/>
                    </a:solidFill>
                  </a:tcPr>
                </a:tc>
                <a:tc hMerge="1">
                  <a:txBody>
                    <a:bodyPr/>
                    <a:lstStyle/>
                    <a:p>
                      <a:endParaRPr/>
                    </a:p>
                  </a:txBody>
                  <a:tcPr/>
                </a:tc>
                <a:extLst>
                  <a:ext uri="{0D108BD9-81ED-4DB2-BD59-A6C34878D82A}">
                    <a16:rowId xmlns:a16="http://schemas.microsoft.com/office/drawing/2014/main" val="2163208751"/>
                  </a:ext>
                </a:extLst>
              </a:tr>
              <a:tr h="370840">
                <a:tc>
                  <a:txBody>
                    <a:bodyPr/>
                    <a:lstStyle/>
                    <a:p>
                      <a:r>
                        <a:rPr lang="en-US" sz="1050" b="1"/>
                        <a:t>Generic</a:t>
                      </a:r>
                      <a:endParaRPr lang="en-US" sz="1000" b="0">
                        <a:latin typeface="+mn-lt"/>
                      </a:endParaRPr>
                    </a:p>
                  </a:txBody>
                  <a:tcPr anchor="ctr"/>
                </a:tc>
                <a:tc>
                  <a:txBody>
                    <a:bodyPr/>
                    <a:lstStyle/>
                    <a:p>
                      <a:r>
                        <a:rPr lang="en-US" sz="1000" b="0" dirty="0"/>
                        <a:t>20% after deductible</a:t>
                      </a:r>
                    </a:p>
                  </a:txBody>
                  <a:tcPr anchor="ctr"/>
                </a:tc>
                <a:extLst>
                  <a:ext uri="{0D108BD9-81ED-4DB2-BD59-A6C34878D82A}">
                    <a16:rowId xmlns:a16="http://schemas.microsoft.com/office/drawing/2014/main" val="2567337974"/>
                  </a:ext>
                </a:extLst>
              </a:tr>
              <a:tr h="370840">
                <a:tc>
                  <a:txBody>
                    <a:bodyPr/>
                    <a:lstStyle/>
                    <a:p>
                      <a:r>
                        <a:rPr lang="en-US" sz="1050" b="1"/>
                        <a:t>Preferred</a:t>
                      </a:r>
                      <a:r>
                        <a:rPr lang="en-US" sz="1050" b="1" baseline="0"/>
                        <a:t> Brand Name</a:t>
                      </a:r>
                      <a:endParaRPr lang="en-US" sz="1000" b="0">
                        <a:latin typeface="+mn-lt"/>
                      </a:endParaRPr>
                    </a:p>
                  </a:txBody>
                  <a:tcPr anchor="ctr"/>
                </a:tc>
                <a:tc>
                  <a:txBody>
                    <a:bodyPr/>
                    <a:lstStyle/>
                    <a:p>
                      <a:r>
                        <a:rPr lang="en-US" sz="1000" b="0" dirty="0"/>
                        <a:t>20% after deductible</a:t>
                      </a:r>
                    </a:p>
                  </a:txBody>
                  <a:tcPr anchor="ctr"/>
                </a:tc>
                <a:extLst>
                  <a:ext uri="{0D108BD9-81ED-4DB2-BD59-A6C34878D82A}">
                    <a16:rowId xmlns:a16="http://schemas.microsoft.com/office/drawing/2014/main" val="1186012453"/>
                  </a:ext>
                </a:extLst>
              </a:tr>
              <a:tr h="370840">
                <a:tc>
                  <a:txBody>
                    <a:bodyPr/>
                    <a:lstStyle/>
                    <a:p>
                      <a:r>
                        <a:rPr lang="en-US" sz="1050" b="1" dirty="0"/>
                        <a:t>Non-Preferred Brand Name</a:t>
                      </a:r>
                      <a:endParaRPr lang="en-US" sz="1000" b="0" dirty="0">
                        <a:latin typeface="+mn-lt"/>
                      </a:endParaRPr>
                    </a:p>
                  </a:txBody>
                  <a:tcPr anchor="ctr"/>
                </a:tc>
                <a:tc>
                  <a:txBody>
                    <a:bodyPr/>
                    <a:lstStyle/>
                    <a:p>
                      <a:r>
                        <a:rPr lang="en-US" sz="1000" b="0" dirty="0"/>
                        <a:t>20% after deductible</a:t>
                      </a:r>
                    </a:p>
                  </a:txBody>
                  <a:tcPr anchor="ctr"/>
                </a:tc>
                <a:extLst>
                  <a:ext uri="{0D108BD9-81ED-4DB2-BD59-A6C34878D82A}">
                    <a16:rowId xmlns:a16="http://schemas.microsoft.com/office/drawing/2014/main" val="540707115"/>
                  </a:ext>
                </a:extLst>
              </a:tr>
              <a:tr h="274320">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050" b="1" dirty="0"/>
                        <a:t>Mail-Order Prescriptions (90-day supply)</a:t>
                      </a:r>
                      <a:endParaRPr lang="en-US" sz="1000" b="0" dirty="0">
                        <a:latin typeface="+mn-lt"/>
                      </a:endParaRPr>
                    </a:p>
                  </a:txBody>
                  <a:tcPr anchor="ctr">
                    <a:solidFill>
                      <a:srgbClr val="95AFC5"/>
                    </a:solidFill>
                  </a:tcPr>
                </a:tc>
                <a:tc hMerge="1">
                  <a:txBody>
                    <a:bodyPr/>
                    <a:lstStyle/>
                    <a:p>
                      <a:endParaRPr/>
                    </a:p>
                  </a:txBody>
                  <a:tcPr/>
                </a:tc>
                <a:extLst>
                  <a:ext uri="{0D108BD9-81ED-4DB2-BD59-A6C34878D82A}">
                    <a16:rowId xmlns:a16="http://schemas.microsoft.com/office/drawing/2014/main" val="1191607660"/>
                  </a:ext>
                </a:extLst>
              </a:tr>
              <a:tr h="250765">
                <a:tc>
                  <a:txBody>
                    <a:bodyPr/>
                    <a:lstStyle/>
                    <a:p>
                      <a:pPr marL="0" algn="l" defTabSz="914400" rtl="0" eaLnBrk="1" latinLnBrk="0" hangingPunct="1"/>
                      <a:r>
                        <a:rPr lang="en-US" sz="1050" b="1" kern="1200"/>
                        <a:t>Mandatory for Maintenance Rx?</a:t>
                      </a:r>
                      <a:endParaRPr lang="en-US" sz="1000" b="0" kern="120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t>One original fill plus two refills are covered at retail.  Subsequent refills are covered through mail order only. </a:t>
                      </a:r>
                    </a:p>
                  </a:txBody>
                  <a:tcPr anchor="ctr"/>
                </a:tc>
                <a:extLst>
                  <a:ext uri="{0D108BD9-81ED-4DB2-BD59-A6C34878D82A}">
                    <a16:rowId xmlns:a16="http://schemas.microsoft.com/office/drawing/2014/main" val="363124556"/>
                  </a:ext>
                </a:extLst>
              </a:tr>
              <a:tr h="370840">
                <a:tc>
                  <a:txBody>
                    <a:bodyPr/>
                    <a:lstStyle/>
                    <a:p>
                      <a:r>
                        <a:rPr lang="en-US" sz="1050" b="1"/>
                        <a:t>Generic</a:t>
                      </a:r>
                      <a:endParaRPr lang="en-US" sz="1000" b="0">
                        <a:latin typeface="+mn-lt"/>
                      </a:endParaRPr>
                    </a:p>
                  </a:txBody>
                  <a:tcPr anchor="ctr"/>
                </a:tc>
                <a:tc>
                  <a:txBody>
                    <a:bodyPr/>
                    <a:lstStyle/>
                    <a:p>
                      <a:r>
                        <a:rPr lang="en-US" sz="1000" b="0" dirty="0"/>
                        <a:t>20% after deductible</a:t>
                      </a:r>
                    </a:p>
                  </a:txBody>
                  <a:tcPr anchor="ctr"/>
                </a:tc>
                <a:extLst>
                  <a:ext uri="{0D108BD9-81ED-4DB2-BD59-A6C34878D82A}">
                    <a16:rowId xmlns:a16="http://schemas.microsoft.com/office/drawing/2014/main" val="2288643494"/>
                  </a:ext>
                </a:extLst>
              </a:tr>
              <a:tr h="370840">
                <a:tc>
                  <a:txBody>
                    <a:bodyPr/>
                    <a:lstStyle/>
                    <a:p>
                      <a:r>
                        <a:rPr lang="en-US" sz="1050" b="1"/>
                        <a:t>Preferred Brand Name</a:t>
                      </a:r>
                      <a:endParaRPr lang="en-US" sz="1000" b="0">
                        <a:latin typeface="+mn-lt"/>
                      </a:endParaRPr>
                    </a:p>
                  </a:txBody>
                  <a:tcPr anchor="ctr"/>
                </a:tc>
                <a:tc>
                  <a:txBody>
                    <a:bodyPr/>
                    <a:lstStyle/>
                    <a:p>
                      <a:r>
                        <a:rPr lang="en-US" sz="1000" b="0" dirty="0"/>
                        <a:t>20% after deductible </a:t>
                      </a:r>
                    </a:p>
                  </a:txBody>
                  <a:tcPr anchor="ctr"/>
                </a:tc>
                <a:extLst>
                  <a:ext uri="{0D108BD9-81ED-4DB2-BD59-A6C34878D82A}">
                    <a16:rowId xmlns:a16="http://schemas.microsoft.com/office/drawing/2014/main" val="658950875"/>
                  </a:ext>
                </a:extLst>
              </a:tr>
              <a:tr h="370840">
                <a:tc>
                  <a:txBody>
                    <a:bodyPr/>
                    <a:lstStyle/>
                    <a:p>
                      <a:r>
                        <a:rPr lang="en-US" sz="1050" b="1" dirty="0"/>
                        <a:t>Non-Preferred Brand Name</a:t>
                      </a:r>
                      <a:endParaRPr lang="en-US" sz="1000" b="0" dirty="0">
                        <a:latin typeface="+mn-lt"/>
                      </a:endParaRPr>
                    </a:p>
                  </a:txBody>
                  <a:tcPr anchor="ctr"/>
                </a:tc>
                <a:tc>
                  <a:txBody>
                    <a:bodyPr/>
                    <a:lstStyle/>
                    <a:p>
                      <a:r>
                        <a:rPr lang="en-US" sz="1000" b="0" dirty="0"/>
                        <a:t>20% after deductible</a:t>
                      </a:r>
                    </a:p>
                  </a:txBody>
                  <a:tcPr anchor="ctr"/>
                </a:tc>
                <a:extLst>
                  <a:ext uri="{0D108BD9-81ED-4DB2-BD59-A6C34878D82A}">
                    <a16:rowId xmlns:a16="http://schemas.microsoft.com/office/drawing/2014/main" val="1634648470"/>
                  </a:ext>
                </a:extLst>
              </a:tr>
              <a:tr h="277409">
                <a:tc gridSpan="2">
                  <a:txBody>
                    <a:bodyPr/>
                    <a:lstStyle/>
                    <a:p>
                      <a:r>
                        <a:rPr lang="en-US" sz="1050" b="1" kern="1200" dirty="0">
                          <a:solidFill>
                            <a:schemeClr val="tx1"/>
                          </a:solidFill>
                          <a:latin typeface="+mn-lt"/>
                          <a:ea typeface="+mn-ea"/>
                          <a:cs typeface="+mn-cs"/>
                        </a:rPr>
                        <a:t>Preferred Specialty (31-day supply) obtained through </a:t>
                      </a:r>
                      <a:r>
                        <a:rPr lang="en-US" sz="1050" b="1" kern="1200" dirty="0" err="1">
                          <a:solidFill>
                            <a:schemeClr val="tx1"/>
                          </a:solidFill>
                          <a:latin typeface="+mn-lt"/>
                          <a:ea typeface="+mn-ea"/>
                          <a:cs typeface="+mn-cs"/>
                        </a:rPr>
                        <a:t>Accredo</a:t>
                      </a:r>
                      <a:endParaRPr lang="en-US" sz="1050" b="1" kern="1200" dirty="0">
                        <a:solidFill>
                          <a:schemeClr val="tx1"/>
                        </a:solidFill>
                        <a:latin typeface="+mn-lt"/>
                        <a:ea typeface="+mn-ea"/>
                        <a:cs typeface="+mn-cs"/>
                      </a:endParaRPr>
                    </a:p>
                  </a:txBody>
                  <a:tcPr anchor="ctr">
                    <a:solidFill>
                      <a:srgbClr val="95AFC5"/>
                    </a:solidFill>
                  </a:tcPr>
                </a:tc>
                <a:tc hMerge="1">
                  <a:txBody>
                    <a:bodyPr/>
                    <a:lstStyle/>
                    <a:p>
                      <a:endParaRPr lang="en-US" sz="1050" b="1" kern="1200" dirty="0">
                        <a:solidFill>
                          <a:schemeClr val="tx1"/>
                        </a:solidFill>
                        <a:highlight>
                          <a:srgbClr val="FFFF00"/>
                        </a:highlight>
                        <a:latin typeface="+mn-lt"/>
                        <a:ea typeface="+mn-ea"/>
                        <a:cs typeface="+mn-cs"/>
                      </a:endParaRPr>
                    </a:p>
                  </a:txBody>
                  <a:tcPr anchor="ctr"/>
                </a:tc>
                <a:extLst>
                  <a:ext uri="{0D108BD9-81ED-4DB2-BD59-A6C34878D82A}">
                    <a16:rowId xmlns:a16="http://schemas.microsoft.com/office/drawing/2014/main" val="1304909359"/>
                  </a:ext>
                </a:extLst>
              </a:tr>
              <a:tr h="370840">
                <a:tc>
                  <a:txBody>
                    <a:bodyPr/>
                    <a:lstStyle/>
                    <a:p>
                      <a:r>
                        <a:rPr lang="en-US" sz="1000" b="0" dirty="0">
                          <a:solidFill>
                            <a:srgbClr val="000000"/>
                          </a:solidFill>
                          <a:latin typeface="+mn-lt"/>
                        </a:rPr>
                        <a:t>Preferred Specialty</a:t>
                      </a:r>
                    </a:p>
                  </a:txBody>
                  <a:tcPr anchor="ctr"/>
                </a:tc>
                <a:tc>
                  <a:txBody>
                    <a:bodyPr/>
                    <a:lstStyle/>
                    <a:p>
                      <a:r>
                        <a:rPr lang="en-US" sz="1000" b="0" dirty="0"/>
                        <a:t>20% after deductible</a:t>
                      </a:r>
                    </a:p>
                  </a:txBody>
                  <a:tcPr anchor="ctr"/>
                </a:tc>
                <a:extLst>
                  <a:ext uri="{0D108BD9-81ED-4DB2-BD59-A6C34878D82A}">
                    <a16:rowId xmlns:a16="http://schemas.microsoft.com/office/drawing/2014/main" val="638391766"/>
                  </a:ext>
                </a:extLst>
              </a:tr>
            </a:tbl>
          </a:graphicData>
        </a:graphic>
      </p:graphicFrame>
    </p:spTree>
    <p:extLst>
      <p:ext uri="{BB962C8B-B14F-4D97-AF65-F5344CB8AC3E}">
        <p14:creationId xmlns:p14="http://schemas.microsoft.com/office/powerpoint/2010/main" val="10383958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6CA564-A507-18DB-AA26-28DE6717E319}"/>
              </a:ext>
            </a:extLst>
          </p:cNvPr>
          <p:cNvSpPr>
            <a:spLocks noGrp="1"/>
          </p:cNvSpPr>
          <p:nvPr>
            <p:ph type="title"/>
          </p:nvPr>
        </p:nvSpPr>
        <p:spPr/>
        <p:txBody>
          <a:bodyPr/>
          <a:lstStyle/>
          <a:p>
            <a:r>
              <a:rPr lang="en-US" dirty="0"/>
              <a:t>Health savings account (</a:t>
            </a:r>
            <a:r>
              <a:rPr lang="en-US" dirty="0" err="1"/>
              <a:t>hSa</a:t>
            </a:r>
            <a:r>
              <a:rPr lang="en-US" dirty="0"/>
              <a:t>)</a:t>
            </a:r>
          </a:p>
        </p:txBody>
      </p:sp>
    </p:spTree>
    <p:extLst>
      <p:ext uri="{BB962C8B-B14F-4D97-AF65-F5344CB8AC3E}">
        <p14:creationId xmlns:p14="http://schemas.microsoft.com/office/powerpoint/2010/main" val="22095331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a:solidFill>
                  <a:srgbClr val="22537C"/>
                </a:solidFill>
              </a:rPr>
              <a:t>Health Savings Account (HSA) </a:t>
            </a:r>
            <a:endParaRPr lang="en-US" sz="2000">
              <a:solidFill>
                <a:srgbClr val="22537C"/>
              </a:solidFill>
            </a:endParaRPr>
          </a:p>
        </p:txBody>
      </p:sp>
      <p:sp>
        <p:nvSpPr>
          <p:cNvPr id="3" name="Content Placeholder 2">
            <a:extLst>
              <a:ext uri="{FF2B5EF4-FFF2-40B4-BE49-F238E27FC236}">
                <a16:creationId xmlns:a16="http://schemas.microsoft.com/office/drawing/2014/main" id="{5D07FD2F-9E3A-4DBA-BBA9-212D80979522}"/>
              </a:ext>
            </a:extLst>
          </p:cNvPr>
          <p:cNvSpPr>
            <a:spLocks noGrp="1"/>
          </p:cNvSpPr>
          <p:nvPr>
            <p:ph idx="1"/>
          </p:nvPr>
        </p:nvSpPr>
        <p:spPr/>
        <p:txBody>
          <a:bodyPr>
            <a:normAutofit fontScale="85000" lnSpcReduction="20000"/>
          </a:bodyPr>
          <a:lstStyle/>
          <a:p>
            <a:pPr marL="0" indent="0">
              <a:buNone/>
            </a:pPr>
            <a:r>
              <a:rPr lang="en-US" dirty="0"/>
              <a:t>If you enroll in the Qualified High Deductible Health Plan (QHDHP) for 2024, you may be eligible to make/receive HSA contributions.</a:t>
            </a:r>
          </a:p>
          <a:p>
            <a:pPr marL="0" indent="0">
              <a:buNone/>
            </a:pPr>
            <a:endParaRPr lang="en-US" dirty="0"/>
          </a:p>
          <a:p>
            <a:pPr marL="0" indent="0">
              <a:buNone/>
            </a:pPr>
            <a:r>
              <a:rPr lang="en-US" dirty="0"/>
              <a:t>What is a Health Savings Account (HSA)?</a:t>
            </a:r>
          </a:p>
          <a:p>
            <a:pPr marL="0" indent="0">
              <a:buNone/>
            </a:pPr>
            <a:r>
              <a:rPr lang="en-US" dirty="0"/>
              <a:t>A health savings account (HSA) is an account that you can use to pay medical expenses.</a:t>
            </a:r>
          </a:p>
          <a:p>
            <a:pPr marL="400050" lvl="1" indent="0">
              <a:buNone/>
            </a:pPr>
            <a:r>
              <a:rPr lang="en-US" dirty="0"/>
              <a:t>This account helps offset your medical costs by giving you tax advantages, allowing your income to stretch farther by using the dollars that would have otherwise been paid in taxes.</a:t>
            </a:r>
          </a:p>
          <a:p>
            <a:endParaRPr lang="en-US" dirty="0"/>
          </a:p>
          <a:p>
            <a:pPr marL="0" indent="0">
              <a:buNone/>
            </a:pPr>
            <a:r>
              <a:rPr lang="en-US" dirty="0"/>
              <a:t>BUT there are still a few rules:</a:t>
            </a:r>
          </a:p>
          <a:p>
            <a:pPr marL="400050" lvl="1" indent="0">
              <a:buNone/>
            </a:pPr>
            <a:r>
              <a:rPr lang="en-US" dirty="0"/>
              <a:t>You have to be </a:t>
            </a:r>
            <a:r>
              <a:rPr lang="en-US" b="1" u="sng" dirty="0">
                <a:solidFill>
                  <a:srgbClr val="527898"/>
                </a:solidFill>
              </a:rPr>
              <a:t>eligible</a:t>
            </a:r>
            <a:r>
              <a:rPr lang="en-US" dirty="0"/>
              <a:t> to have a HSA</a:t>
            </a:r>
          </a:p>
          <a:p>
            <a:pPr marL="400050" lvl="1" indent="0">
              <a:buNone/>
            </a:pPr>
            <a:r>
              <a:rPr lang="en-US" dirty="0"/>
              <a:t>You have to spend the dollars on </a:t>
            </a:r>
            <a:r>
              <a:rPr lang="en-US" b="1" u="sng" dirty="0">
                <a:solidFill>
                  <a:srgbClr val="527898"/>
                </a:solidFill>
              </a:rPr>
              <a:t>qualified medical expenses </a:t>
            </a:r>
            <a:r>
              <a:rPr lang="en-US" dirty="0"/>
              <a:t>and keep itemized receipts.</a:t>
            </a:r>
          </a:p>
          <a:p>
            <a:pPr marL="0" indent="0">
              <a:buNone/>
            </a:pPr>
            <a:endParaRPr lang="en-US" dirty="0"/>
          </a:p>
        </p:txBody>
      </p:sp>
    </p:spTree>
    <p:extLst>
      <p:ext uri="{BB962C8B-B14F-4D97-AF65-F5344CB8AC3E}">
        <p14:creationId xmlns:p14="http://schemas.microsoft.com/office/powerpoint/2010/main" val="3085656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BF0C-B23F-81C0-BBF4-DD37C0C781A6}"/>
              </a:ext>
            </a:extLst>
          </p:cNvPr>
          <p:cNvSpPr>
            <a:spLocks noGrp="1"/>
          </p:cNvSpPr>
          <p:nvPr>
            <p:ph type="title"/>
          </p:nvPr>
        </p:nvSpPr>
        <p:spPr/>
        <p:txBody>
          <a:bodyPr/>
          <a:lstStyle/>
          <a:p>
            <a:r>
              <a:rPr lang="en-US" dirty="0"/>
              <a:t>Health Savings Account (HSA)</a:t>
            </a:r>
          </a:p>
        </p:txBody>
      </p:sp>
      <p:sp>
        <p:nvSpPr>
          <p:cNvPr id="3" name="Content Placeholder 2">
            <a:extLst>
              <a:ext uri="{FF2B5EF4-FFF2-40B4-BE49-F238E27FC236}">
                <a16:creationId xmlns:a16="http://schemas.microsoft.com/office/drawing/2014/main" id="{777A450D-226A-80FD-4257-AD05CB722DC8}"/>
              </a:ext>
            </a:extLst>
          </p:cNvPr>
          <p:cNvSpPr>
            <a:spLocks noGrp="1"/>
          </p:cNvSpPr>
          <p:nvPr>
            <p:ph idx="1"/>
          </p:nvPr>
        </p:nvSpPr>
        <p:spPr/>
        <p:txBody>
          <a:bodyPr/>
          <a:lstStyle/>
          <a:p>
            <a:r>
              <a:rPr lang="en-US" sz="2000" dirty="0"/>
              <a:t>A Health Savings Account (HSA) provides a triple tax advantage</a:t>
            </a:r>
          </a:p>
          <a:p>
            <a:pPr lvl="1"/>
            <a:r>
              <a:rPr lang="en-US" sz="1800" dirty="0"/>
              <a:t>Contributions to the HSA are made pre-tax</a:t>
            </a:r>
          </a:p>
          <a:p>
            <a:pPr lvl="1"/>
            <a:r>
              <a:rPr lang="en-US" sz="1800" dirty="0"/>
              <a:t>The account earns interest tax-free</a:t>
            </a:r>
          </a:p>
          <a:p>
            <a:pPr lvl="1"/>
            <a:r>
              <a:rPr lang="en-US" sz="1800" dirty="0"/>
              <a:t>Distributions are tax free (as long as they are utilized for qualified expenses) </a:t>
            </a:r>
          </a:p>
          <a:p>
            <a:r>
              <a:rPr lang="en-US" sz="2000" dirty="0"/>
              <a:t>The account is owned by the employee</a:t>
            </a:r>
          </a:p>
          <a:p>
            <a:pPr lvl="1"/>
            <a:r>
              <a:rPr lang="en-US" sz="1800" dirty="0"/>
              <a:t>There is no “use or lose” rule like a FSA; unused funds remain in the account until they are utilized. </a:t>
            </a:r>
          </a:p>
          <a:p>
            <a:r>
              <a:rPr lang="en-US" sz="2000" dirty="0"/>
              <a:t>When the account reaches a certain dollar threshold, investment opportunities are available. </a:t>
            </a:r>
          </a:p>
          <a:p>
            <a:r>
              <a:rPr lang="en-US" sz="2000" dirty="0"/>
              <a:t>Muhlenberg has selected P&amp;A Group as our HSA administrator </a:t>
            </a:r>
            <a:r>
              <a:rPr lang="en-US" sz="1800" i="1" dirty="0"/>
              <a:t>(more information about P&amp;A Group will be provided later in this presentation). </a:t>
            </a:r>
          </a:p>
          <a:p>
            <a:pPr marL="0" indent="0">
              <a:buNone/>
            </a:pPr>
            <a:endParaRPr lang="en-US" dirty="0"/>
          </a:p>
        </p:txBody>
      </p:sp>
    </p:spTree>
    <p:extLst>
      <p:ext uri="{BB962C8B-B14F-4D97-AF65-F5344CB8AC3E}">
        <p14:creationId xmlns:p14="http://schemas.microsoft.com/office/powerpoint/2010/main" val="122539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1C12A-E637-3379-5216-27D1D47A2FCE}"/>
              </a:ext>
            </a:extLst>
          </p:cNvPr>
          <p:cNvSpPr>
            <a:spLocks noGrp="1"/>
          </p:cNvSpPr>
          <p:nvPr>
            <p:ph type="title"/>
          </p:nvPr>
        </p:nvSpPr>
        <p:spPr/>
        <p:txBody>
          <a:bodyPr/>
          <a:lstStyle/>
          <a:p>
            <a:r>
              <a:rPr lang="en-US" dirty="0"/>
              <a:t>Health Savings Account (HSA)</a:t>
            </a:r>
          </a:p>
        </p:txBody>
      </p:sp>
      <p:pic>
        <p:nvPicPr>
          <p:cNvPr id="4" name="Content Placeholder 3">
            <a:extLst>
              <a:ext uri="{FF2B5EF4-FFF2-40B4-BE49-F238E27FC236}">
                <a16:creationId xmlns:a16="http://schemas.microsoft.com/office/drawing/2014/main" id="{7D2C9187-2C75-924F-AC46-DC8523CC4A15}"/>
              </a:ext>
            </a:extLst>
          </p:cNvPr>
          <p:cNvPicPr>
            <a:picLocks noGrp="1" noChangeAspect="1"/>
          </p:cNvPicPr>
          <p:nvPr>
            <p:ph idx="1"/>
          </p:nvPr>
        </p:nvPicPr>
        <p:blipFill>
          <a:blip r:embed="rId3"/>
          <a:stretch>
            <a:fillRect/>
          </a:stretch>
        </p:blipFill>
        <p:spPr>
          <a:xfrm>
            <a:off x="1593188" y="1381137"/>
            <a:ext cx="5957624" cy="3318298"/>
          </a:xfrm>
          <a:prstGeom prst="rect">
            <a:avLst/>
          </a:prstGeom>
        </p:spPr>
      </p:pic>
      <p:sp>
        <p:nvSpPr>
          <p:cNvPr id="3" name="TextBox 2">
            <a:extLst>
              <a:ext uri="{FF2B5EF4-FFF2-40B4-BE49-F238E27FC236}">
                <a16:creationId xmlns:a16="http://schemas.microsoft.com/office/drawing/2014/main" id="{3D66F4DF-19EC-5E00-F66C-2B22E5567314}"/>
              </a:ext>
            </a:extLst>
          </p:cNvPr>
          <p:cNvSpPr txBox="1"/>
          <p:nvPr/>
        </p:nvSpPr>
        <p:spPr>
          <a:xfrm>
            <a:off x="207818" y="4634505"/>
            <a:ext cx="8728363" cy="1477328"/>
          </a:xfrm>
          <a:prstGeom prst="rect">
            <a:avLst/>
          </a:prstGeom>
          <a:noFill/>
        </p:spPr>
        <p:txBody>
          <a:bodyPr wrap="square" rtlCol="0">
            <a:spAutoFit/>
          </a:bodyPr>
          <a:lstStyle/>
          <a:p>
            <a:pPr marL="285750" indent="-285750">
              <a:buFont typeface="Arial" panose="020B0604020202020204" pitchFamily="34" charset="0"/>
              <a:buChar char="•"/>
            </a:pPr>
            <a:r>
              <a:rPr lang="en-US" dirty="0"/>
              <a:t>You cannot be enrolled in a healthcare FSA or have rollover dollars available to open a HSA; if  you are currently enrolled in the healthcare FSA and are considering the HSA for 2024, ensure that your FSA dollars are spent by 12/31/23.  FSA dollars not spent by 12/31 will be transferred to a Limited Purpose FSA and can be used for dental &amp; vision expenses only. </a:t>
            </a:r>
          </a:p>
        </p:txBody>
      </p:sp>
    </p:spTree>
    <p:extLst>
      <p:ext uri="{BB962C8B-B14F-4D97-AF65-F5344CB8AC3E}">
        <p14:creationId xmlns:p14="http://schemas.microsoft.com/office/powerpoint/2010/main" val="35424568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B1D4-11DB-5E33-2075-EA24E6A14A11}"/>
              </a:ext>
            </a:extLst>
          </p:cNvPr>
          <p:cNvSpPr>
            <a:spLocks noGrp="1"/>
          </p:cNvSpPr>
          <p:nvPr>
            <p:ph type="title"/>
          </p:nvPr>
        </p:nvSpPr>
        <p:spPr/>
        <p:txBody>
          <a:bodyPr>
            <a:normAutofit fontScale="90000"/>
          </a:bodyPr>
          <a:lstStyle/>
          <a:p>
            <a:r>
              <a:rPr lang="en-US" dirty="0"/>
              <a:t>Special Rules for Married Individuals</a:t>
            </a:r>
          </a:p>
        </p:txBody>
      </p:sp>
      <p:sp>
        <p:nvSpPr>
          <p:cNvPr id="3" name="Content Placeholder 2">
            <a:extLst>
              <a:ext uri="{FF2B5EF4-FFF2-40B4-BE49-F238E27FC236}">
                <a16:creationId xmlns:a16="http://schemas.microsoft.com/office/drawing/2014/main" id="{D7B1CE08-B235-DC9B-405B-DDB93C935777}"/>
              </a:ext>
            </a:extLst>
          </p:cNvPr>
          <p:cNvSpPr>
            <a:spLocks noGrp="1"/>
          </p:cNvSpPr>
          <p:nvPr>
            <p:ph idx="1"/>
          </p:nvPr>
        </p:nvSpPr>
        <p:spPr/>
        <p:txBody>
          <a:bodyPr/>
          <a:lstStyle/>
          <a:p>
            <a:r>
              <a:rPr lang="en-US" sz="2000" dirty="0"/>
              <a:t>If married individuals both have a QHDHP with HSA, and either spouse has family coverage, both spouses are treated as having only that family coverage</a:t>
            </a:r>
          </a:p>
          <a:p>
            <a:pPr marL="0" indent="0">
              <a:buNone/>
            </a:pPr>
            <a:endParaRPr lang="en-US" sz="2000" dirty="0"/>
          </a:p>
          <a:p>
            <a:pPr lvl="1"/>
            <a:r>
              <a:rPr lang="en-US" sz="1800" dirty="0"/>
              <a:t>If both are HSA eligible, the HSA contribution limit is divided between spouses and cannot exceed the annual family limit</a:t>
            </a:r>
          </a:p>
          <a:p>
            <a:pPr marL="457200" lvl="1" indent="0">
              <a:buNone/>
            </a:pPr>
            <a:endParaRPr lang="en-US" sz="1800" dirty="0"/>
          </a:p>
          <a:p>
            <a:pPr lvl="1"/>
            <a:r>
              <a:rPr lang="en-US" sz="1800" dirty="0"/>
              <a:t>This rule applies even if one spouse has family coverage and the other has self-only coverage</a:t>
            </a:r>
          </a:p>
          <a:p>
            <a:endParaRPr lang="en-US" dirty="0"/>
          </a:p>
        </p:txBody>
      </p:sp>
    </p:spTree>
    <p:extLst>
      <p:ext uri="{BB962C8B-B14F-4D97-AF65-F5344CB8AC3E}">
        <p14:creationId xmlns:p14="http://schemas.microsoft.com/office/powerpoint/2010/main" val="301898413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19.09.14"/>
  <p:tag name="AS_TITLE" val="Aspose.Slides for .NET 4.0 Client Profile"/>
  <p:tag name="AS_VERSION" val="19.9"/>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2744EBF4E97F4EAA2C6BBCB0C5EABD" ma:contentTypeVersion="0" ma:contentTypeDescription="Create a new document." ma:contentTypeScope="" ma:versionID="9f589f135ac44084dc207c66af5573f2">
  <xsd:schema xmlns:xsd="http://www.w3.org/2001/XMLSchema" xmlns:xs="http://www.w3.org/2001/XMLSchema" xmlns:p="http://schemas.microsoft.com/office/2006/metadata/properties" targetNamespace="http://schemas.microsoft.com/office/2006/metadata/properties" ma:root="true" ma:fieldsID="376c5b42eefc51374681460b7f0ef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A368A6-EDF6-40A0-A871-3E5C7465362C}">
  <ds:schemaRefs>
    <ds:schemaRef ds:uri="http://schemas.microsoft.com/sharepoint/v3/contenttype/forms"/>
  </ds:schemaRefs>
</ds:datastoreItem>
</file>

<file path=customXml/itemProps2.xml><?xml version="1.0" encoding="utf-8"?>
<ds:datastoreItem xmlns:ds="http://schemas.openxmlformats.org/officeDocument/2006/customXml" ds:itemID="{1F09DC24-F80F-472B-9E29-1C9092C3B13C}">
  <ds:schemaRefs>
    <ds:schemaRef ds:uri="http://purl.org/dc/elements/1.1/"/>
    <ds:schemaRef ds:uri="http://www.w3.org/XML/1998/namespace"/>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2FB4E3F-57E9-4A62-A1E0-38321D1F8F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2431</TotalTime>
  <Words>2069</Words>
  <Application>Microsoft Office PowerPoint</Application>
  <PresentationFormat>On-screen Show (4:3)</PresentationFormat>
  <Paragraphs>180</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vt:lpstr>
      <vt:lpstr>Calibri</vt:lpstr>
      <vt:lpstr>Calibri Light</vt:lpstr>
      <vt:lpstr>Century Gothic</vt:lpstr>
      <vt:lpstr>Courier New</vt:lpstr>
      <vt:lpstr>Office Theme</vt:lpstr>
      <vt:lpstr>Qualified High Deductible Health Plan (QHDHP) with Health Savings Account (HSA)</vt:lpstr>
      <vt:lpstr>Qualified High Deductible Health Plan (QHDHP)</vt:lpstr>
      <vt:lpstr>QHDHP Medical Highlights </vt:lpstr>
      <vt:lpstr>QHDHP Rx Highlights </vt:lpstr>
      <vt:lpstr>Health savings account (hSa)</vt:lpstr>
      <vt:lpstr>Health Savings Account (HSA) </vt:lpstr>
      <vt:lpstr>Health Savings Account (HSA)</vt:lpstr>
      <vt:lpstr>Health Savings Account (HSA)</vt:lpstr>
      <vt:lpstr>Special Rules for Married Individuals</vt:lpstr>
      <vt:lpstr>Medicare Entitlement</vt:lpstr>
      <vt:lpstr>PowerPoint Presentation</vt:lpstr>
      <vt:lpstr>HSA:  Who Can Spend the Dollars? </vt:lpstr>
      <vt:lpstr>HSA – Examples of Qualified Expenses</vt:lpstr>
      <vt:lpstr>HSA:  Additional Eligible Expenses </vt:lpstr>
      <vt:lpstr>HSA:  Record Checklist </vt:lpstr>
      <vt:lpstr>Using your HSA for a Provider Visit</vt:lpstr>
      <vt:lpstr>Using your HSA for Prescription Drugs</vt:lpstr>
      <vt:lpstr>P&amp;A Group</vt:lpstr>
      <vt:lpstr>P&amp;A Group</vt:lpstr>
      <vt:lpstr>P&amp;A Group</vt:lpstr>
      <vt:lpstr>P&amp;A Group Participant Support Center &amp; Member Portal</vt:lpstr>
      <vt:lpstr>HSA:  Which Is The Best Plan?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Steiner</dc:creator>
  <cp:lastModifiedBy>Jamie Hudson</cp:lastModifiedBy>
  <cp:revision>446</cp:revision>
  <dcterms:created xsi:type="dcterms:W3CDTF">2018-07-31T18:17:57Z</dcterms:created>
  <dcterms:modified xsi:type="dcterms:W3CDTF">2023-10-31T19:55:21Z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0x010100E92744EBF4E97F4EAA2C6BBCB0C5EABD</vt:lpwstr>
  </property>
</Properties>
</file>